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1"/>
  </p:notesMasterIdLst>
  <p:handoutMasterIdLst>
    <p:handoutMasterId r:id="rId122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8" r:id="rId10"/>
    <p:sldId id="269" r:id="rId11"/>
    <p:sldId id="264" r:id="rId12"/>
    <p:sldId id="265" r:id="rId13"/>
    <p:sldId id="266" r:id="rId14"/>
    <p:sldId id="267" r:id="rId15"/>
    <p:sldId id="354" r:id="rId16"/>
    <p:sldId id="355" r:id="rId17"/>
    <p:sldId id="356" r:id="rId18"/>
    <p:sldId id="357" r:id="rId19"/>
    <p:sldId id="358" r:id="rId20"/>
    <p:sldId id="270" r:id="rId21"/>
    <p:sldId id="271" r:id="rId22"/>
    <p:sldId id="331" r:id="rId23"/>
    <p:sldId id="348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332" r:id="rId34"/>
    <p:sldId id="333" r:id="rId35"/>
    <p:sldId id="349" r:id="rId36"/>
    <p:sldId id="334" r:id="rId37"/>
    <p:sldId id="337" r:id="rId38"/>
    <p:sldId id="335" r:id="rId39"/>
    <p:sldId id="336" r:id="rId40"/>
    <p:sldId id="338" r:id="rId41"/>
    <p:sldId id="350" r:id="rId42"/>
    <p:sldId id="339" r:id="rId43"/>
    <p:sldId id="340" r:id="rId44"/>
    <p:sldId id="341" r:id="rId45"/>
    <p:sldId id="281" r:id="rId46"/>
    <p:sldId id="282" r:id="rId47"/>
    <p:sldId id="283" r:id="rId48"/>
    <p:sldId id="295" r:id="rId49"/>
    <p:sldId id="284" r:id="rId50"/>
    <p:sldId id="286" r:id="rId51"/>
    <p:sldId id="287" r:id="rId52"/>
    <p:sldId id="288" r:id="rId53"/>
    <p:sldId id="289" r:id="rId54"/>
    <p:sldId id="290" r:id="rId55"/>
    <p:sldId id="291" r:id="rId56"/>
    <p:sldId id="292" r:id="rId57"/>
    <p:sldId id="293" r:id="rId58"/>
    <p:sldId id="294" r:id="rId59"/>
    <p:sldId id="296" r:id="rId60"/>
    <p:sldId id="342" r:id="rId61"/>
    <p:sldId id="297" r:id="rId62"/>
    <p:sldId id="298" r:id="rId63"/>
    <p:sldId id="300" r:id="rId64"/>
    <p:sldId id="301" r:id="rId65"/>
    <p:sldId id="302" r:id="rId66"/>
    <p:sldId id="303" r:id="rId67"/>
    <p:sldId id="304" r:id="rId68"/>
    <p:sldId id="307" r:id="rId69"/>
    <p:sldId id="305" r:id="rId70"/>
    <p:sldId id="306" r:id="rId71"/>
    <p:sldId id="308" r:id="rId72"/>
    <p:sldId id="309" r:id="rId73"/>
    <p:sldId id="310" r:id="rId74"/>
    <p:sldId id="311" r:id="rId75"/>
    <p:sldId id="312" r:id="rId76"/>
    <p:sldId id="343" r:id="rId77"/>
    <p:sldId id="359" r:id="rId78"/>
    <p:sldId id="360" r:id="rId79"/>
    <p:sldId id="361" r:id="rId80"/>
    <p:sldId id="362" r:id="rId81"/>
    <p:sldId id="363" r:id="rId82"/>
    <p:sldId id="364" r:id="rId83"/>
    <p:sldId id="365" r:id="rId84"/>
    <p:sldId id="366" r:id="rId85"/>
    <p:sldId id="367" r:id="rId86"/>
    <p:sldId id="368" r:id="rId87"/>
    <p:sldId id="369" r:id="rId88"/>
    <p:sldId id="313" r:id="rId89"/>
    <p:sldId id="344" r:id="rId90"/>
    <p:sldId id="315" r:id="rId91"/>
    <p:sldId id="314" r:id="rId92"/>
    <p:sldId id="316" r:id="rId93"/>
    <p:sldId id="317" r:id="rId94"/>
    <p:sldId id="318" r:id="rId95"/>
    <p:sldId id="345" r:id="rId96"/>
    <p:sldId id="319" r:id="rId97"/>
    <p:sldId id="320" r:id="rId98"/>
    <p:sldId id="346" r:id="rId99"/>
    <p:sldId id="351" r:id="rId100"/>
    <p:sldId id="370" r:id="rId101"/>
    <p:sldId id="352" r:id="rId102"/>
    <p:sldId id="371" r:id="rId103"/>
    <p:sldId id="372" r:id="rId104"/>
    <p:sldId id="373" r:id="rId105"/>
    <p:sldId id="374" r:id="rId106"/>
    <p:sldId id="375" r:id="rId107"/>
    <p:sldId id="376" r:id="rId108"/>
    <p:sldId id="377" r:id="rId109"/>
    <p:sldId id="321" r:id="rId110"/>
    <p:sldId id="322" r:id="rId111"/>
    <p:sldId id="323" r:id="rId112"/>
    <p:sldId id="324" r:id="rId113"/>
    <p:sldId id="325" r:id="rId114"/>
    <p:sldId id="326" r:id="rId115"/>
    <p:sldId id="327" r:id="rId116"/>
    <p:sldId id="328" r:id="rId117"/>
    <p:sldId id="329" r:id="rId118"/>
    <p:sldId id="347" r:id="rId119"/>
    <p:sldId id="330" r:id="rId12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E8ED"/>
    <a:srgbClr val="800000"/>
    <a:srgbClr val="66FF66"/>
    <a:srgbClr val="84F2F2"/>
    <a:srgbClr val="660033"/>
    <a:srgbClr val="800080"/>
    <a:srgbClr val="FF9999"/>
    <a:srgbClr val="FFFF00"/>
    <a:srgbClr val="99FF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98"/>
    </p:cViewPr>
  </p:sorterViewPr>
  <p:notesViewPr>
    <p:cSldViewPr>
      <p:cViewPr varScale="1">
        <p:scale>
          <a:sx n="55" d="100"/>
          <a:sy n="55" d="100"/>
        </p:scale>
        <p:origin x="-187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312797705842564E-2"/>
          <c:y val="0.13710640016151826"/>
          <c:w val="0.91125510352872563"/>
          <c:h val="0.539850797496466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Spend under management</c:v>
                </c:pt>
                <c:pt idx="1">
                  <c:v>Current year cost reductions</c:v>
                </c:pt>
                <c:pt idx="2">
                  <c:v>% of spending that is non- compliant</c:v>
                </c:pt>
                <c:pt idx="3">
                  <c:v>% of supply base accounting for 80% of spend</c:v>
                </c:pt>
                <c:pt idx="4">
                  <c:v>% of suppliers electronically enabled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60</c:v>
                </c:pt>
                <c:pt idx="1">
                  <c:v>7.2</c:v>
                </c:pt>
                <c:pt idx="2">
                  <c:v>17.5</c:v>
                </c:pt>
                <c:pt idx="3">
                  <c:v>22</c:v>
                </c:pt>
                <c:pt idx="4">
                  <c:v>39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Best-in-class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Spend under management</c:v>
                </c:pt>
                <c:pt idx="1">
                  <c:v>Current year cost reductions</c:v>
                </c:pt>
                <c:pt idx="2">
                  <c:v>% of spending that is non- compliant</c:v>
                </c:pt>
                <c:pt idx="3">
                  <c:v>% of supply base accounting for 80% of spend</c:v>
                </c:pt>
                <c:pt idx="4">
                  <c:v>% of suppliers electronically enabled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82.5</c:v>
                </c:pt>
                <c:pt idx="1">
                  <c:v>15.4</c:v>
                </c:pt>
                <c:pt idx="2">
                  <c:v>8.3000000000000007</c:v>
                </c:pt>
                <c:pt idx="3">
                  <c:v>15</c:v>
                </c:pt>
                <c:pt idx="4">
                  <c:v>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559040"/>
        <c:axId val="111560576"/>
      </c:barChart>
      <c:catAx>
        <c:axId val="11155904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crossAx val="111560576"/>
        <c:crosses val="autoZero"/>
        <c:auto val="1"/>
        <c:lblAlgn val="ctr"/>
        <c:lblOffset val="100"/>
        <c:noMultiLvlLbl val="0"/>
      </c:catAx>
      <c:valAx>
        <c:axId val="111560576"/>
        <c:scaling>
          <c:orientation val="minMax"/>
        </c:scaling>
        <c:delete val="0"/>
        <c:axPos val="l"/>
        <c:majorGridlines/>
        <c:numFmt formatCode="General" sourceLinked="1"/>
        <c:majorTickMark val="in"/>
        <c:minorTickMark val="none"/>
        <c:tickLblPos val="nextTo"/>
        <c:crossAx val="11155904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9758505881209291"/>
          <c:y val="7.6923076923077024E-2"/>
          <c:w val="0.40482976086322625"/>
          <c:h val="6.6433070866141947E-2"/>
        </c:manualLayout>
      </c:layout>
      <c:overlay val="0"/>
      <c:txPr>
        <a:bodyPr/>
        <a:lstStyle/>
        <a:p>
          <a:pPr>
            <a:defRPr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 b="1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78779041508701"/>
          <c:y val="4.8629378009229458E-2"/>
          <c:w val="0.83810403907844966"/>
          <c:h val="0.4602732529002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Annual Spend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Rebate fulfillment</c:v>
                </c:pt>
                <c:pt idx="1">
                  <c:v>Advertising</c:v>
                </c:pt>
                <c:pt idx="2">
                  <c:v>General contracting</c:v>
                </c:pt>
                <c:pt idx="3">
                  <c:v>Hardware</c:v>
                </c:pt>
                <c:pt idx="4">
                  <c:v>Investments</c:v>
                </c:pt>
                <c:pt idx="5">
                  <c:v>Paper</c:v>
                </c:pt>
                <c:pt idx="6">
                  <c:v>Service parts</c:v>
                </c:pt>
                <c:pt idx="7">
                  <c:v>Business &amp; mgt services</c:v>
                </c:pt>
                <c:pt idx="8">
                  <c:v>Contract labor</c:v>
                </c:pt>
                <c:pt idx="9">
                  <c:v>Telecommunications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340</c:v>
                </c:pt>
                <c:pt idx="1">
                  <c:v>330</c:v>
                </c:pt>
                <c:pt idx="2">
                  <c:v>175</c:v>
                </c:pt>
                <c:pt idx="3">
                  <c:v>140</c:v>
                </c:pt>
                <c:pt idx="4">
                  <c:v>135</c:v>
                </c:pt>
                <c:pt idx="5">
                  <c:v>101</c:v>
                </c:pt>
                <c:pt idx="6">
                  <c:v>100</c:v>
                </c:pt>
                <c:pt idx="7">
                  <c:v>99</c:v>
                </c:pt>
                <c:pt idx="8">
                  <c:v>98</c:v>
                </c:pt>
                <c:pt idx="9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683840"/>
        <c:axId val="111689728"/>
      </c:barChart>
      <c:catAx>
        <c:axId val="111683840"/>
        <c:scaling>
          <c:orientation val="minMax"/>
        </c:scaling>
        <c:delete val="0"/>
        <c:axPos val="b"/>
        <c:majorTickMark val="out"/>
        <c:minorTickMark val="none"/>
        <c:tickLblPos val="nextTo"/>
        <c:crossAx val="111689728"/>
        <c:crosses val="autoZero"/>
        <c:auto val="1"/>
        <c:lblAlgn val="ctr"/>
        <c:lblOffset val="100"/>
        <c:noMultiLvlLbl val="0"/>
      </c:catAx>
      <c:valAx>
        <c:axId val="111689728"/>
        <c:scaling>
          <c:orientation val="minMax"/>
        </c:scaling>
        <c:delete val="0"/>
        <c:axPos val="l"/>
        <c:majorGridlines>
          <c:spPr>
            <a:ln>
              <a:solidFill>
                <a:srgbClr val="002060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111683840"/>
        <c:crosses val="autoZero"/>
        <c:crossBetween val="between"/>
      </c:valAx>
      <c:spPr>
        <a:ln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800">
                <a:solidFill>
                  <a:srgbClr val="00206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6755955331972392"/>
          <c:y val="3.0403478705123808E-2"/>
          <c:w val="0.29488286186449114"/>
          <c:h val="9.4403927495511561E-2"/>
        </c:manualLayout>
      </c:layout>
      <c:overlay val="0"/>
      <c:txPr>
        <a:bodyPr/>
        <a:lstStyle/>
        <a:p>
          <a:pPr>
            <a:defRPr sz="1600">
              <a:solidFill>
                <a:srgbClr val="002060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38069894041021"/>
          <c:y val="4.3072601344730538E-2"/>
          <c:w val="0.87092471080003964"/>
          <c:h val="0.45251739795486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# of Suppliers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Advertising</c:v>
                </c:pt>
                <c:pt idx="1">
                  <c:v>Small $ supplier</c:v>
                </c:pt>
                <c:pt idx="2">
                  <c:v>Energy</c:v>
                </c:pt>
                <c:pt idx="3">
                  <c:v>Security</c:v>
                </c:pt>
                <c:pt idx="4">
                  <c:v>General contracting</c:v>
                </c:pt>
                <c:pt idx="5">
                  <c:v>Business &amp; mgt services</c:v>
                </c:pt>
                <c:pt idx="6">
                  <c:v>Awards &amp; recognition</c:v>
                </c:pt>
                <c:pt idx="7">
                  <c:v>Telecommunications</c:v>
                </c:pt>
                <c:pt idx="8">
                  <c:v>Building maintenance</c:v>
                </c:pt>
                <c:pt idx="9">
                  <c:v>Grounds maintenance</c:v>
                </c:pt>
              </c:strCache>
            </c:strRef>
          </c:cat>
          <c:val>
            <c:numRef>
              <c:f>Sheet1!$B$2:$B$11</c:f>
              <c:numCache>
                <c:formatCode>#,##0</c:formatCode>
                <c:ptCount val="10"/>
                <c:pt idx="0">
                  <c:v>2400</c:v>
                </c:pt>
                <c:pt idx="1">
                  <c:v>1700</c:v>
                </c:pt>
                <c:pt idx="2" formatCode="General">
                  <c:v>900</c:v>
                </c:pt>
                <c:pt idx="3" formatCode="General">
                  <c:v>600</c:v>
                </c:pt>
                <c:pt idx="4" formatCode="General">
                  <c:v>450</c:v>
                </c:pt>
                <c:pt idx="5" formatCode="General">
                  <c:v>350</c:v>
                </c:pt>
                <c:pt idx="6" formatCode="General">
                  <c:v>300</c:v>
                </c:pt>
                <c:pt idx="7" formatCode="General">
                  <c:v>300</c:v>
                </c:pt>
                <c:pt idx="8" formatCode="General">
                  <c:v>250</c:v>
                </c:pt>
                <c:pt idx="9" formatCode="General">
                  <c:v>225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1732608"/>
        <c:axId val="111734144"/>
      </c:barChart>
      <c:catAx>
        <c:axId val="111732608"/>
        <c:scaling>
          <c:orientation val="minMax"/>
        </c:scaling>
        <c:delete val="0"/>
        <c:axPos val="b"/>
        <c:majorTickMark val="out"/>
        <c:minorTickMark val="none"/>
        <c:tickLblPos val="nextTo"/>
        <c:crossAx val="111734144"/>
        <c:crosses val="autoZero"/>
        <c:auto val="1"/>
        <c:lblAlgn val="ctr"/>
        <c:lblOffset val="100"/>
        <c:noMultiLvlLbl val="0"/>
      </c:catAx>
      <c:valAx>
        <c:axId val="111734144"/>
        <c:scaling>
          <c:orientation val="minMax"/>
        </c:scaling>
        <c:delete val="0"/>
        <c:axPos val="l"/>
        <c:majorGridlines>
          <c:spPr>
            <a:ln>
              <a:solidFill>
                <a:srgbClr val="002060"/>
              </a:solidFill>
            </a:ln>
          </c:spPr>
        </c:majorGridlines>
        <c:numFmt formatCode="#,##0" sourceLinked="1"/>
        <c:majorTickMark val="out"/>
        <c:minorTickMark val="none"/>
        <c:tickLblPos val="nextTo"/>
        <c:crossAx val="1117326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750911344415284"/>
          <c:y val="3.1520363732536034E-2"/>
          <c:w val="0.2208550840867114"/>
          <c:h val="8.6731376283898237E-2"/>
        </c:manualLayout>
      </c:layout>
      <c:overlay val="0"/>
      <c:txPr>
        <a:bodyPr/>
        <a:lstStyle/>
        <a:p>
          <a:pPr>
            <a:defRPr>
              <a:solidFill>
                <a:srgbClr val="002060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58646835812223"/>
          <c:y val="4.3072601344730538E-2"/>
          <c:w val="0.82047511422183361"/>
          <c:h val="0.45845005803184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Spend/supplier (Million $)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Appliance hauling</c:v>
                </c:pt>
                <c:pt idx="1">
                  <c:v>Vacuum repair</c:v>
                </c:pt>
                <c:pt idx="2">
                  <c:v>Petty cash fund</c:v>
                </c:pt>
                <c:pt idx="3">
                  <c:v>Vending machines</c:v>
                </c:pt>
                <c:pt idx="4">
                  <c:v>Water service</c:v>
                </c:pt>
                <c:pt idx="5">
                  <c:v>Limousine services</c:v>
                </c:pt>
                <c:pt idx="6">
                  <c:v>Vehicle leasing</c:v>
                </c:pt>
                <c:pt idx="7">
                  <c:v>Interpretation services</c:v>
                </c:pt>
                <c:pt idx="8">
                  <c:v>Floor mats</c:v>
                </c:pt>
                <c:pt idx="9">
                  <c:v>Car rental</c:v>
                </c:pt>
              </c:strCache>
            </c:strRef>
          </c:cat>
          <c:val>
            <c:numRef>
              <c:f>Sheet1!$B$2:$B$11</c:f>
              <c:numCache>
                <c:formatCode>"$"#,##0_);[Red]\("$"#,##0\)</c:formatCode>
                <c:ptCount val="10"/>
                <c:pt idx="0">
                  <c:v>125</c:v>
                </c:pt>
                <c:pt idx="1">
                  <c:v>350</c:v>
                </c:pt>
                <c:pt idx="2">
                  <c:v>1450</c:v>
                </c:pt>
                <c:pt idx="3">
                  <c:v>2200</c:v>
                </c:pt>
                <c:pt idx="4">
                  <c:v>2250</c:v>
                </c:pt>
                <c:pt idx="5">
                  <c:v>3100</c:v>
                </c:pt>
                <c:pt idx="6">
                  <c:v>3250</c:v>
                </c:pt>
                <c:pt idx="7">
                  <c:v>3400</c:v>
                </c:pt>
                <c:pt idx="8">
                  <c:v>4200</c:v>
                </c:pt>
                <c:pt idx="9">
                  <c:v>5400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751360"/>
        <c:axId val="112752896"/>
      </c:barChart>
      <c:catAx>
        <c:axId val="112751360"/>
        <c:scaling>
          <c:orientation val="minMax"/>
        </c:scaling>
        <c:delete val="0"/>
        <c:axPos val="b"/>
        <c:majorTickMark val="out"/>
        <c:minorTickMark val="none"/>
        <c:tickLblPos val="nextTo"/>
        <c:crossAx val="112752896"/>
        <c:crosses val="autoZero"/>
        <c:auto val="1"/>
        <c:lblAlgn val="ctr"/>
        <c:lblOffset val="100"/>
        <c:noMultiLvlLbl val="0"/>
      </c:catAx>
      <c:valAx>
        <c:axId val="112752896"/>
        <c:scaling>
          <c:orientation val="minMax"/>
        </c:scaling>
        <c:delete val="0"/>
        <c:axPos val="l"/>
        <c:majorGridlines>
          <c:spPr>
            <a:ln>
              <a:solidFill>
                <a:srgbClr val="002060"/>
              </a:solidFill>
            </a:ln>
          </c:spPr>
        </c:majorGridlines>
        <c:numFmt formatCode="&quot;$&quot;#,##0_);[Red]\(&quot;$&quot;#,##0\)" sourceLinked="1"/>
        <c:majorTickMark val="out"/>
        <c:minorTickMark val="none"/>
        <c:tickLblPos val="nextTo"/>
        <c:crossAx val="112751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872824924662194"/>
          <c:y val="3.0407833636180093E-2"/>
          <c:w val="0.40602483717313131"/>
          <c:h val="0.10722511609125783"/>
        </c:manualLayout>
      </c:layout>
      <c:overlay val="0"/>
      <c:txPr>
        <a:bodyPr/>
        <a:lstStyle/>
        <a:p>
          <a:pPr>
            <a:defRPr>
              <a:solidFill>
                <a:srgbClr val="002060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66452804510538"/>
          <c:y val="3.465450336204693E-2"/>
          <c:w val="0.83361779430349126"/>
          <c:h val="0.488946772211792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Rebate fulfillment</c:v>
                </c:pt>
                <c:pt idx="1">
                  <c:v>Advertising</c:v>
                </c:pt>
                <c:pt idx="2">
                  <c:v>General contracting</c:v>
                </c:pt>
                <c:pt idx="3">
                  <c:v>Hardware</c:v>
                </c:pt>
                <c:pt idx="4">
                  <c:v>Investments</c:v>
                </c:pt>
                <c:pt idx="5">
                  <c:v>Paper</c:v>
                </c:pt>
                <c:pt idx="6">
                  <c:v>Service parts</c:v>
                </c:pt>
                <c:pt idx="7">
                  <c:v>Business services</c:v>
                </c:pt>
                <c:pt idx="8">
                  <c:v>Contract labor</c:v>
                </c:pt>
                <c:pt idx="9">
                  <c:v>Telecommunications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0.14000000000000001</c:v>
                </c:pt>
                <c:pt idx="1">
                  <c:v>0.13700000000000001</c:v>
                </c:pt>
                <c:pt idx="2">
                  <c:v>7.0000000000000007E-2</c:v>
                </c:pt>
                <c:pt idx="3">
                  <c:v>0.06</c:v>
                </c:pt>
                <c:pt idx="4">
                  <c:v>0.05</c:v>
                </c:pt>
                <c:pt idx="5">
                  <c:v>4.2000000000000003E-2</c:v>
                </c:pt>
                <c:pt idx="6">
                  <c:v>4.1000000000000002E-2</c:v>
                </c:pt>
                <c:pt idx="7">
                  <c:v>0.04</c:v>
                </c:pt>
                <c:pt idx="8">
                  <c:v>3.95E-2</c:v>
                </c:pt>
                <c:pt idx="9">
                  <c:v>2.4E-2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146688"/>
        <c:axId val="114160768"/>
      </c:barChart>
      <c:catAx>
        <c:axId val="114146688"/>
        <c:scaling>
          <c:orientation val="minMax"/>
        </c:scaling>
        <c:delete val="0"/>
        <c:axPos val="b"/>
        <c:majorTickMark val="out"/>
        <c:minorTickMark val="none"/>
        <c:tickLblPos val="nextTo"/>
        <c:crossAx val="114160768"/>
        <c:crosses val="autoZero"/>
        <c:auto val="1"/>
        <c:lblAlgn val="ctr"/>
        <c:lblOffset val="100"/>
        <c:noMultiLvlLbl val="0"/>
      </c:catAx>
      <c:valAx>
        <c:axId val="114160768"/>
        <c:scaling>
          <c:orientation val="minMax"/>
        </c:scaling>
        <c:delete val="0"/>
        <c:axPos val="l"/>
        <c:majorGridlines>
          <c:spPr>
            <a:ln>
              <a:solidFill>
                <a:srgbClr val="002060"/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114146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93704334255516"/>
          <c:y val="3.1655275153573526E-2"/>
          <c:w val="0.15634993260977545"/>
          <c:h val="6.3863492817320955E-2"/>
        </c:manualLayout>
      </c:layout>
      <c:overlay val="0"/>
      <c:txPr>
        <a:bodyPr/>
        <a:lstStyle/>
        <a:p>
          <a:pPr>
            <a:defRPr>
              <a:solidFill>
                <a:srgbClr val="002060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9D96B7-B4A9-4FE1-9FF5-A4AA0D2A8DA1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173402E-D123-4561-8004-45BE79CE70BE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</a:rPr>
            <a:t>Corporate strategies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91F0CECD-600C-4312-97A3-F40EB24D7433}" type="parTrans" cxnId="{5DC967F7-FD6C-4F03-A700-8E5DD30472B8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F6A5DFAF-FA2B-42CD-92FB-14987B0BF65E}" type="sibTrans" cxnId="{5DC967F7-FD6C-4F03-A700-8E5DD30472B8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88278621-7B27-4650-9EA0-2762B7D4A7AD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</a:rPr>
            <a:t>Business unit strategies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47696358-9AFF-4F23-B88D-7EB10AC46DB7}" type="parTrans" cxnId="{E6B0FA2B-91FB-409F-AD74-13E6C2152ED2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B17F303F-0D01-43F5-BE4B-DAA3AAAACAD9}" type="sibTrans" cxnId="{E6B0FA2B-91FB-409F-AD74-13E6C2152ED2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D26DD419-AAC0-492B-B924-D22F1E0954EC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</a:rPr>
            <a:t>Supply management strategies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A9E2F1F7-D058-4758-9243-C434C8274B71}" type="parTrans" cxnId="{00533822-5C08-4A08-BA4C-868145DEF7CC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45C4C97F-C670-4AF6-A4F1-10780C35DC97}" type="sibTrans" cxnId="{00533822-5C08-4A08-BA4C-868145DEF7CC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C0B128FF-59A9-4A36-A561-1335CE853C14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</a:rPr>
            <a:t>Category/Sourcing strategies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5DBD97DB-ABBA-434A-A930-41B275FDEFBC}" type="parTrans" cxnId="{71836DEC-1FC1-458C-BD8C-DA02DAD3859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221A4FEA-099E-45E3-B172-F78820192668}" type="sibTrans" cxnId="{71836DEC-1FC1-458C-BD8C-DA02DAD3859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09C50DB4-0250-4BAB-AA74-E8267267B1E1}" type="pres">
      <dgm:prSet presAssocID="{789D96B7-B4A9-4FE1-9FF5-A4AA0D2A8DA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ABF7D2-35D7-43B7-BA02-74524BAB19D7}" type="pres">
      <dgm:prSet presAssocID="{C0B128FF-59A9-4A36-A561-1335CE853C14}" presName="boxAndChildren" presStyleCnt="0"/>
      <dgm:spPr/>
    </dgm:pt>
    <dgm:pt modelId="{1AD6DBD8-6CC0-4B84-97C6-590898833AA0}" type="pres">
      <dgm:prSet presAssocID="{C0B128FF-59A9-4A36-A561-1335CE853C14}" presName="parentTextBox" presStyleLbl="node1" presStyleIdx="0" presStyleCnt="4"/>
      <dgm:spPr/>
      <dgm:t>
        <a:bodyPr/>
        <a:lstStyle/>
        <a:p>
          <a:endParaRPr lang="en-US"/>
        </a:p>
      </dgm:t>
    </dgm:pt>
    <dgm:pt modelId="{FE37D923-63A9-4D54-9358-1E6A477A2109}" type="pres">
      <dgm:prSet presAssocID="{45C4C97F-C670-4AF6-A4F1-10780C35DC97}" presName="sp" presStyleCnt="0"/>
      <dgm:spPr/>
    </dgm:pt>
    <dgm:pt modelId="{3DDF923F-7537-45DA-BE95-96BDBA0B5788}" type="pres">
      <dgm:prSet presAssocID="{D26DD419-AAC0-492B-B924-D22F1E0954EC}" presName="arrowAndChildren" presStyleCnt="0"/>
      <dgm:spPr/>
    </dgm:pt>
    <dgm:pt modelId="{9DAF163A-43CC-46A8-9174-65C04BB044AC}" type="pres">
      <dgm:prSet presAssocID="{D26DD419-AAC0-492B-B924-D22F1E0954EC}" presName="parentTextArrow" presStyleLbl="node1" presStyleIdx="1" presStyleCnt="4"/>
      <dgm:spPr/>
      <dgm:t>
        <a:bodyPr/>
        <a:lstStyle/>
        <a:p>
          <a:endParaRPr lang="en-US"/>
        </a:p>
      </dgm:t>
    </dgm:pt>
    <dgm:pt modelId="{99862762-2C43-41CE-85AF-852CC7653922}" type="pres">
      <dgm:prSet presAssocID="{B17F303F-0D01-43F5-BE4B-DAA3AAAACAD9}" presName="sp" presStyleCnt="0"/>
      <dgm:spPr/>
    </dgm:pt>
    <dgm:pt modelId="{8FD85F29-02FC-4056-A3B9-A6217B5878B3}" type="pres">
      <dgm:prSet presAssocID="{88278621-7B27-4650-9EA0-2762B7D4A7AD}" presName="arrowAndChildren" presStyleCnt="0"/>
      <dgm:spPr/>
    </dgm:pt>
    <dgm:pt modelId="{E019A6B3-AEB6-4B2E-B7DD-7C397C2682E6}" type="pres">
      <dgm:prSet presAssocID="{88278621-7B27-4650-9EA0-2762B7D4A7AD}" presName="parentTextArrow" presStyleLbl="node1" presStyleIdx="2" presStyleCnt="4"/>
      <dgm:spPr/>
      <dgm:t>
        <a:bodyPr/>
        <a:lstStyle/>
        <a:p>
          <a:endParaRPr lang="en-US"/>
        </a:p>
      </dgm:t>
    </dgm:pt>
    <dgm:pt modelId="{B5E4FC6B-67D2-43BE-9469-103907F67360}" type="pres">
      <dgm:prSet presAssocID="{F6A5DFAF-FA2B-42CD-92FB-14987B0BF65E}" presName="sp" presStyleCnt="0"/>
      <dgm:spPr/>
    </dgm:pt>
    <dgm:pt modelId="{D88FA34B-BC3A-43B7-AD32-0A14C6B2AFB6}" type="pres">
      <dgm:prSet presAssocID="{3173402E-D123-4561-8004-45BE79CE70BE}" presName="arrowAndChildren" presStyleCnt="0"/>
      <dgm:spPr/>
    </dgm:pt>
    <dgm:pt modelId="{A73D0E4C-F9BA-4955-93E1-834DF20CA659}" type="pres">
      <dgm:prSet presAssocID="{3173402E-D123-4561-8004-45BE79CE70BE}" presName="parentTextArrow" presStyleLbl="node1" presStyleIdx="3" presStyleCnt="4" custScaleY="95227" custLinFactNeighborX="36111" custLinFactNeighborY="-123"/>
      <dgm:spPr/>
      <dgm:t>
        <a:bodyPr/>
        <a:lstStyle/>
        <a:p>
          <a:endParaRPr lang="en-US"/>
        </a:p>
      </dgm:t>
    </dgm:pt>
  </dgm:ptLst>
  <dgm:cxnLst>
    <dgm:cxn modelId="{BEA368B1-B265-49D2-855D-4989C1EBECD1}" type="presOf" srcId="{3173402E-D123-4561-8004-45BE79CE70BE}" destId="{A73D0E4C-F9BA-4955-93E1-834DF20CA659}" srcOrd="0" destOrd="0" presId="urn:microsoft.com/office/officeart/2005/8/layout/process4"/>
    <dgm:cxn modelId="{5DC967F7-FD6C-4F03-A700-8E5DD30472B8}" srcId="{789D96B7-B4A9-4FE1-9FF5-A4AA0D2A8DA1}" destId="{3173402E-D123-4561-8004-45BE79CE70BE}" srcOrd="0" destOrd="0" parTransId="{91F0CECD-600C-4312-97A3-F40EB24D7433}" sibTransId="{F6A5DFAF-FA2B-42CD-92FB-14987B0BF65E}"/>
    <dgm:cxn modelId="{7F4A2D35-4B56-4D9F-B301-F95054E7D9B0}" type="presOf" srcId="{789D96B7-B4A9-4FE1-9FF5-A4AA0D2A8DA1}" destId="{09C50DB4-0250-4BAB-AA74-E8267267B1E1}" srcOrd="0" destOrd="0" presId="urn:microsoft.com/office/officeart/2005/8/layout/process4"/>
    <dgm:cxn modelId="{F5096A30-EDDD-4AA9-90CD-39F83D2041F8}" type="presOf" srcId="{D26DD419-AAC0-492B-B924-D22F1E0954EC}" destId="{9DAF163A-43CC-46A8-9174-65C04BB044AC}" srcOrd="0" destOrd="0" presId="urn:microsoft.com/office/officeart/2005/8/layout/process4"/>
    <dgm:cxn modelId="{8DB2359A-D802-4B17-8834-33DC32DF1188}" type="presOf" srcId="{88278621-7B27-4650-9EA0-2762B7D4A7AD}" destId="{E019A6B3-AEB6-4B2E-B7DD-7C397C2682E6}" srcOrd="0" destOrd="0" presId="urn:microsoft.com/office/officeart/2005/8/layout/process4"/>
    <dgm:cxn modelId="{71836DEC-1FC1-458C-BD8C-DA02DAD38591}" srcId="{789D96B7-B4A9-4FE1-9FF5-A4AA0D2A8DA1}" destId="{C0B128FF-59A9-4A36-A561-1335CE853C14}" srcOrd="3" destOrd="0" parTransId="{5DBD97DB-ABBA-434A-A930-41B275FDEFBC}" sibTransId="{221A4FEA-099E-45E3-B172-F78820192668}"/>
    <dgm:cxn modelId="{4B0F1EA1-412A-4DE9-9E45-2EE04142F113}" type="presOf" srcId="{C0B128FF-59A9-4A36-A561-1335CE853C14}" destId="{1AD6DBD8-6CC0-4B84-97C6-590898833AA0}" srcOrd="0" destOrd="0" presId="urn:microsoft.com/office/officeart/2005/8/layout/process4"/>
    <dgm:cxn modelId="{00533822-5C08-4A08-BA4C-868145DEF7CC}" srcId="{789D96B7-B4A9-4FE1-9FF5-A4AA0D2A8DA1}" destId="{D26DD419-AAC0-492B-B924-D22F1E0954EC}" srcOrd="2" destOrd="0" parTransId="{A9E2F1F7-D058-4758-9243-C434C8274B71}" sibTransId="{45C4C97F-C670-4AF6-A4F1-10780C35DC97}"/>
    <dgm:cxn modelId="{E6B0FA2B-91FB-409F-AD74-13E6C2152ED2}" srcId="{789D96B7-B4A9-4FE1-9FF5-A4AA0D2A8DA1}" destId="{88278621-7B27-4650-9EA0-2762B7D4A7AD}" srcOrd="1" destOrd="0" parTransId="{47696358-9AFF-4F23-B88D-7EB10AC46DB7}" sibTransId="{B17F303F-0D01-43F5-BE4B-DAA3AAAACAD9}"/>
    <dgm:cxn modelId="{C8A2E02C-9758-46E0-A519-D669F3698AA9}" type="presParOf" srcId="{09C50DB4-0250-4BAB-AA74-E8267267B1E1}" destId="{56ABF7D2-35D7-43B7-BA02-74524BAB19D7}" srcOrd="0" destOrd="0" presId="urn:microsoft.com/office/officeart/2005/8/layout/process4"/>
    <dgm:cxn modelId="{043AFBA9-24CE-452B-A5F2-C0221E496BD5}" type="presParOf" srcId="{56ABF7D2-35D7-43B7-BA02-74524BAB19D7}" destId="{1AD6DBD8-6CC0-4B84-97C6-590898833AA0}" srcOrd="0" destOrd="0" presId="urn:microsoft.com/office/officeart/2005/8/layout/process4"/>
    <dgm:cxn modelId="{C0B44A88-0A17-4ECC-B91E-4469572C4DDF}" type="presParOf" srcId="{09C50DB4-0250-4BAB-AA74-E8267267B1E1}" destId="{FE37D923-63A9-4D54-9358-1E6A477A2109}" srcOrd="1" destOrd="0" presId="urn:microsoft.com/office/officeart/2005/8/layout/process4"/>
    <dgm:cxn modelId="{351D860B-FA4E-4C52-A3EA-737F585C7C1A}" type="presParOf" srcId="{09C50DB4-0250-4BAB-AA74-E8267267B1E1}" destId="{3DDF923F-7537-45DA-BE95-96BDBA0B5788}" srcOrd="2" destOrd="0" presId="urn:microsoft.com/office/officeart/2005/8/layout/process4"/>
    <dgm:cxn modelId="{AC89F32B-DB5D-4770-A3EE-1D4917F24A12}" type="presParOf" srcId="{3DDF923F-7537-45DA-BE95-96BDBA0B5788}" destId="{9DAF163A-43CC-46A8-9174-65C04BB044AC}" srcOrd="0" destOrd="0" presId="urn:microsoft.com/office/officeart/2005/8/layout/process4"/>
    <dgm:cxn modelId="{522DC66C-389F-4890-9D2E-9919E1FBCC39}" type="presParOf" srcId="{09C50DB4-0250-4BAB-AA74-E8267267B1E1}" destId="{99862762-2C43-41CE-85AF-852CC7653922}" srcOrd="3" destOrd="0" presId="urn:microsoft.com/office/officeart/2005/8/layout/process4"/>
    <dgm:cxn modelId="{E574AA3D-DC72-45A8-A405-FFFC96F67199}" type="presParOf" srcId="{09C50DB4-0250-4BAB-AA74-E8267267B1E1}" destId="{8FD85F29-02FC-4056-A3B9-A6217B5878B3}" srcOrd="4" destOrd="0" presId="urn:microsoft.com/office/officeart/2005/8/layout/process4"/>
    <dgm:cxn modelId="{633F8B6A-4EBC-4C75-9BEE-9F0385D4D451}" type="presParOf" srcId="{8FD85F29-02FC-4056-A3B9-A6217B5878B3}" destId="{E019A6B3-AEB6-4B2E-B7DD-7C397C2682E6}" srcOrd="0" destOrd="0" presId="urn:microsoft.com/office/officeart/2005/8/layout/process4"/>
    <dgm:cxn modelId="{F5077996-5112-4672-BF50-00E461C99A76}" type="presParOf" srcId="{09C50DB4-0250-4BAB-AA74-E8267267B1E1}" destId="{B5E4FC6B-67D2-43BE-9469-103907F67360}" srcOrd="5" destOrd="0" presId="urn:microsoft.com/office/officeart/2005/8/layout/process4"/>
    <dgm:cxn modelId="{448628BA-E600-48AA-955F-BA2EA9E7EE9D}" type="presParOf" srcId="{09C50DB4-0250-4BAB-AA74-E8267267B1E1}" destId="{D88FA34B-BC3A-43B7-AD32-0A14C6B2AFB6}" srcOrd="6" destOrd="0" presId="urn:microsoft.com/office/officeart/2005/8/layout/process4"/>
    <dgm:cxn modelId="{23439C39-7430-4194-B247-CFD9C7C32D08}" type="presParOf" srcId="{D88FA34B-BC3A-43B7-AD32-0A14C6B2AFB6}" destId="{A73D0E4C-F9BA-4955-93E1-834DF20CA659}" srcOrd="0" destOrd="0" presId="urn:microsoft.com/office/officeart/2005/8/layout/process4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5579EE-637E-4A43-9CD8-58B977F7C5AB}" type="doc">
      <dgm:prSet loTypeId="urn:microsoft.com/office/officeart/2005/8/layout/cycle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D30EEA-654F-4F6D-8F1F-76404AB2C7F1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500" b="1" dirty="0" smtClean="0">
              <a:solidFill>
                <a:sysClr val="windowText" lastClr="000000"/>
              </a:solidFill>
            </a:rPr>
            <a:t>Company objectives</a:t>
          </a:r>
          <a:endParaRPr lang="en-US" sz="1500" b="1" dirty="0">
            <a:solidFill>
              <a:sysClr val="windowText" lastClr="000000"/>
            </a:solidFill>
          </a:endParaRPr>
        </a:p>
      </dgm:t>
    </dgm:pt>
    <dgm:pt modelId="{DC90A8D1-6DEE-4F72-BB71-E478E334A95E}" type="parTrans" cxnId="{3DB86629-9BEC-4F42-A2C9-5C9801BFD829}">
      <dgm:prSet/>
      <dgm:spPr/>
      <dgm:t>
        <a:bodyPr/>
        <a:lstStyle/>
        <a:p>
          <a:endParaRPr lang="en-US" sz="1500"/>
        </a:p>
      </dgm:t>
    </dgm:pt>
    <dgm:pt modelId="{16206F48-D820-4F70-9BBE-96BE901D833B}" type="sibTrans" cxnId="{3DB86629-9BEC-4F42-A2C9-5C9801BFD829}">
      <dgm:prSet/>
      <dgm:spPr>
        <a:ln>
          <a:noFill/>
        </a:ln>
      </dgm:spPr>
      <dgm:t>
        <a:bodyPr/>
        <a:lstStyle/>
        <a:p>
          <a:endParaRPr lang="en-US" sz="1500"/>
        </a:p>
      </dgm:t>
    </dgm:pt>
    <dgm:pt modelId="{4B26CCEB-95B6-4B3F-887F-28DBFF356B45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500" b="1" dirty="0" smtClean="0">
              <a:solidFill>
                <a:sysClr val="windowText" lastClr="000000"/>
              </a:solidFill>
            </a:rPr>
            <a:t>Cross-functional business objectives</a:t>
          </a:r>
          <a:endParaRPr lang="en-US" sz="1500" b="1" dirty="0">
            <a:solidFill>
              <a:sysClr val="windowText" lastClr="000000"/>
            </a:solidFill>
          </a:endParaRPr>
        </a:p>
      </dgm:t>
    </dgm:pt>
    <dgm:pt modelId="{8CD89FCD-DEFE-4FD1-922C-8C0E11A4FBEA}" type="parTrans" cxnId="{797D2710-00AB-4084-BFF4-3A9078B31678}">
      <dgm:prSet/>
      <dgm:spPr/>
      <dgm:t>
        <a:bodyPr/>
        <a:lstStyle/>
        <a:p>
          <a:endParaRPr lang="en-US" sz="1500"/>
        </a:p>
      </dgm:t>
    </dgm:pt>
    <dgm:pt modelId="{05F8002B-EC33-4CA8-B07B-A43BA8976D65}" type="sibTrans" cxnId="{797D2710-00AB-4084-BFF4-3A9078B31678}">
      <dgm:prSet/>
      <dgm:spPr>
        <a:ln>
          <a:noFill/>
        </a:ln>
      </dgm:spPr>
      <dgm:t>
        <a:bodyPr/>
        <a:lstStyle/>
        <a:p>
          <a:endParaRPr lang="en-US" sz="1500"/>
        </a:p>
      </dgm:t>
    </dgm:pt>
    <dgm:pt modelId="{40A411C3-9839-4E1A-B605-81359C8C9EF7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500" b="1" dirty="0" smtClean="0">
              <a:solidFill>
                <a:sysClr val="windowText" lastClr="000000"/>
              </a:solidFill>
            </a:rPr>
            <a:t>Purchasing and supply chain goals</a:t>
          </a:r>
          <a:endParaRPr lang="en-US" sz="1500" b="1" dirty="0">
            <a:solidFill>
              <a:sysClr val="windowText" lastClr="000000"/>
            </a:solidFill>
          </a:endParaRPr>
        </a:p>
      </dgm:t>
    </dgm:pt>
    <dgm:pt modelId="{4B77E887-A937-45D0-A937-259146191610}" type="parTrans" cxnId="{3D2230C9-59B3-479B-B7B7-60BEBE99A39A}">
      <dgm:prSet/>
      <dgm:spPr/>
      <dgm:t>
        <a:bodyPr/>
        <a:lstStyle/>
        <a:p>
          <a:endParaRPr lang="en-US" sz="1500"/>
        </a:p>
      </dgm:t>
    </dgm:pt>
    <dgm:pt modelId="{2C953888-EAA4-4833-A4E3-92B6697F3DA9}" type="sibTrans" cxnId="{3D2230C9-59B3-479B-B7B7-60BEBE99A39A}">
      <dgm:prSet/>
      <dgm:spPr>
        <a:ln>
          <a:noFill/>
        </a:ln>
      </dgm:spPr>
      <dgm:t>
        <a:bodyPr/>
        <a:lstStyle/>
        <a:p>
          <a:endParaRPr lang="en-US" sz="1500"/>
        </a:p>
      </dgm:t>
    </dgm:pt>
    <dgm:pt modelId="{B8661990-B87D-4170-A073-E801EBED4B58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500" b="1" dirty="0" smtClean="0">
              <a:solidFill>
                <a:sysClr val="windowText" lastClr="000000"/>
              </a:solidFill>
            </a:rPr>
            <a:t>Purchasing and supply chain strategies</a:t>
          </a:r>
          <a:endParaRPr lang="en-US" sz="1500" b="1" dirty="0">
            <a:solidFill>
              <a:sysClr val="windowText" lastClr="000000"/>
            </a:solidFill>
          </a:endParaRPr>
        </a:p>
      </dgm:t>
    </dgm:pt>
    <dgm:pt modelId="{5A379583-3484-4999-BB5A-D068862A2BA8}" type="parTrans" cxnId="{EB601633-1783-467B-A396-66DF268EEE4B}">
      <dgm:prSet/>
      <dgm:spPr/>
      <dgm:t>
        <a:bodyPr/>
        <a:lstStyle/>
        <a:p>
          <a:endParaRPr lang="en-US" sz="1500"/>
        </a:p>
      </dgm:t>
    </dgm:pt>
    <dgm:pt modelId="{141A21D5-18AA-4705-BB30-2C3591896BB1}" type="sibTrans" cxnId="{EB601633-1783-467B-A396-66DF268EEE4B}">
      <dgm:prSet/>
      <dgm:spPr>
        <a:ln>
          <a:noFill/>
        </a:ln>
      </dgm:spPr>
      <dgm:t>
        <a:bodyPr/>
        <a:lstStyle/>
        <a:p>
          <a:endParaRPr lang="en-US" sz="1500"/>
        </a:p>
      </dgm:t>
    </dgm:pt>
    <dgm:pt modelId="{D1395B8B-1AF1-4468-B4DB-B072FE1C3049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500" b="1" dirty="0" smtClean="0">
              <a:solidFill>
                <a:sysClr val="windowText" lastClr="000000"/>
              </a:solidFill>
            </a:rPr>
            <a:t>Performance measurement system</a:t>
          </a:r>
          <a:endParaRPr lang="en-US" sz="1500" b="1" dirty="0">
            <a:solidFill>
              <a:sysClr val="windowText" lastClr="000000"/>
            </a:solidFill>
          </a:endParaRPr>
        </a:p>
      </dgm:t>
    </dgm:pt>
    <dgm:pt modelId="{A852368B-1079-4142-9AB3-E9B2B66DD735}" type="parTrans" cxnId="{5CCC24E8-C5C2-4BBA-B3E4-8AE9E4E9298E}">
      <dgm:prSet/>
      <dgm:spPr/>
      <dgm:t>
        <a:bodyPr/>
        <a:lstStyle/>
        <a:p>
          <a:endParaRPr lang="en-US" sz="1500"/>
        </a:p>
      </dgm:t>
    </dgm:pt>
    <dgm:pt modelId="{080DE963-DF62-4E41-AEA5-B5C8461858AF}" type="sibTrans" cxnId="{5CCC24E8-C5C2-4BBA-B3E4-8AE9E4E9298E}">
      <dgm:prSet/>
      <dgm:spPr>
        <a:ln>
          <a:noFill/>
        </a:ln>
      </dgm:spPr>
      <dgm:t>
        <a:bodyPr/>
        <a:lstStyle/>
        <a:p>
          <a:endParaRPr lang="en-US" sz="1500"/>
        </a:p>
      </dgm:t>
    </dgm:pt>
    <dgm:pt modelId="{694CE55B-26EC-4AAE-B5A1-08B16ECBD5BF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500" b="1" dirty="0" smtClean="0">
              <a:solidFill>
                <a:sysClr val="windowText" lastClr="000000"/>
              </a:solidFill>
            </a:rPr>
            <a:t>Performance measurement review</a:t>
          </a:r>
          <a:endParaRPr lang="en-US" sz="1500" b="1" dirty="0">
            <a:solidFill>
              <a:sysClr val="windowText" lastClr="000000"/>
            </a:solidFill>
          </a:endParaRPr>
        </a:p>
      </dgm:t>
    </dgm:pt>
    <dgm:pt modelId="{8074E04D-4125-447A-948A-A64E8B4314E7}" type="parTrans" cxnId="{B96FCD02-DBF8-4256-B987-BA6C237228CB}">
      <dgm:prSet/>
      <dgm:spPr/>
      <dgm:t>
        <a:bodyPr/>
        <a:lstStyle/>
        <a:p>
          <a:endParaRPr lang="en-US" sz="1500"/>
        </a:p>
      </dgm:t>
    </dgm:pt>
    <dgm:pt modelId="{D90E8970-C2D1-4902-A561-9C2660FB37E0}" type="sibTrans" cxnId="{B96FCD02-DBF8-4256-B987-BA6C237228CB}">
      <dgm:prSet/>
      <dgm:spPr>
        <a:ln>
          <a:noFill/>
        </a:ln>
      </dgm:spPr>
      <dgm:t>
        <a:bodyPr/>
        <a:lstStyle/>
        <a:p>
          <a:endParaRPr lang="en-US" sz="1500"/>
        </a:p>
      </dgm:t>
    </dgm:pt>
    <dgm:pt modelId="{98E11985-DF13-4198-82D4-2CEBF4B9EC1C}">
      <dgm:prSet phldrT="[Text]" custT="1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500" b="1" dirty="0" smtClean="0">
              <a:solidFill>
                <a:sysClr val="windowText" lastClr="000000"/>
              </a:solidFill>
            </a:rPr>
            <a:t>Continuous improvement</a:t>
          </a:r>
          <a:endParaRPr lang="en-US" sz="1500" b="1" dirty="0">
            <a:solidFill>
              <a:sysClr val="windowText" lastClr="000000"/>
            </a:solidFill>
          </a:endParaRPr>
        </a:p>
      </dgm:t>
    </dgm:pt>
    <dgm:pt modelId="{08AFC8C9-A831-4255-8F59-92FDD20A25C0}" type="parTrans" cxnId="{32342881-AA4E-41E2-87D6-1F02BF8CDA9E}">
      <dgm:prSet/>
      <dgm:spPr/>
      <dgm:t>
        <a:bodyPr/>
        <a:lstStyle/>
        <a:p>
          <a:endParaRPr lang="en-US" sz="1500"/>
        </a:p>
      </dgm:t>
    </dgm:pt>
    <dgm:pt modelId="{1DD229F3-9B5D-4E4A-B488-C0B578BBBDE9}" type="sibTrans" cxnId="{32342881-AA4E-41E2-87D6-1F02BF8CDA9E}">
      <dgm:prSet/>
      <dgm:spPr>
        <a:ln>
          <a:noFill/>
        </a:ln>
      </dgm:spPr>
      <dgm:t>
        <a:bodyPr/>
        <a:lstStyle/>
        <a:p>
          <a:endParaRPr lang="en-US" sz="1500"/>
        </a:p>
      </dgm:t>
    </dgm:pt>
    <dgm:pt modelId="{74697DD3-6942-482D-9883-7EC0342A9442}" type="pres">
      <dgm:prSet presAssocID="{AA5579EE-637E-4A43-9CD8-58B977F7C5A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B426BE-8B94-4510-B63C-8BA0659E4080}" type="pres">
      <dgm:prSet presAssocID="{5ED30EEA-654F-4F6D-8F1F-76404AB2C7F1}" presName="node" presStyleLbl="node1" presStyleIdx="0" presStyleCnt="7" custScaleX="164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18A697-8E39-4667-895A-864CB07BBA07}" type="pres">
      <dgm:prSet presAssocID="{5ED30EEA-654F-4F6D-8F1F-76404AB2C7F1}" presName="spNode" presStyleCnt="0"/>
      <dgm:spPr/>
    </dgm:pt>
    <dgm:pt modelId="{B904CF7D-0761-4AB3-97AF-299090D7727D}" type="pres">
      <dgm:prSet presAssocID="{16206F48-D820-4F70-9BBE-96BE901D833B}" presName="sibTrans" presStyleLbl="sibTrans1D1" presStyleIdx="0" presStyleCnt="7"/>
      <dgm:spPr/>
      <dgm:t>
        <a:bodyPr/>
        <a:lstStyle/>
        <a:p>
          <a:endParaRPr lang="en-US"/>
        </a:p>
      </dgm:t>
    </dgm:pt>
    <dgm:pt modelId="{7EC92A49-3AF5-443D-9BDD-D0D16A762B14}" type="pres">
      <dgm:prSet presAssocID="{4B26CCEB-95B6-4B3F-887F-28DBFF356B45}" presName="node" presStyleLbl="node1" presStyleIdx="1" presStyleCnt="7" custScaleX="156978" custRadScaleRad="104629" custRadScaleInc="472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9D0BD3-62E8-4E2E-B4B4-3D58F7D1C82D}" type="pres">
      <dgm:prSet presAssocID="{4B26CCEB-95B6-4B3F-887F-28DBFF356B45}" presName="spNode" presStyleCnt="0"/>
      <dgm:spPr/>
    </dgm:pt>
    <dgm:pt modelId="{1832AE59-EB61-4FBA-83A1-8FFDEE83328C}" type="pres">
      <dgm:prSet presAssocID="{05F8002B-EC33-4CA8-B07B-A43BA8976D65}" presName="sibTrans" presStyleLbl="sibTrans1D1" presStyleIdx="1" presStyleCnt="7"/>
      <dgm:spPr/>
      <dgm:t>
        <a:bodyPr/>
        <a:lstStyle/>
        <a:p>
          <a:endParaRPr lang="en-US"/>
        </a:p>
      </dgm:t>
    </dgm:pt>
    <dgm:pt modelId="{CAF2C8F7-713E-4D09-96AB-D2703C3330B0}" type="pres">
      <dgm:prSet presAssocID="{40A411C3-9839-4E1A-B605-81359C8C9EF7}" presName="node" presStyleLbl="node1" presStyleIdx="2" presStyleCnt="7" custScaleX="160162" custRadScaleRad="101032" custRadScaleInc="-56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1F3CF1-BBC7-43F1-A8E3-4366EF2F74C6}" type="pres">
      <dgm:prSet presAssocID="{40A411C3-9839-4E1A-B605-81359C8C9EF7}" presName="spNode" presStyleCnt="0"/>
      <dgm:spPr/>
    </dgm:pt>
    <dgm:pt modelId="{9C393CF2-995F-4045-99CD-36FFBB06D0C0}" type="pres">
      <dgm:prSet presAssocID="{2C953888-EAA4-4833-A4E3-92B6697F3DA9}" presName="sibTrans" presStyleLbl="sibTrans1D1" presStyleIdx="2" presStyleCnt="7"/>
      <dgm:spPr/>
      <dgm:t>
        <a:bodyPr/>
        <a:lstStyle/>
        <a:p>
          <a:endParaRPr lang="en-US"/>
        </a:p>
      </dgm:t>
    </dgm:pt>
    <dgm:pt modelId="{8D949948-8CF6-4440-A09A-38C14EEA7C83}" type="pres">
      <dgm:prSet presAssocID="{B8661990-B87D-4170-A073-E801EBED4B58}" presName="node" presStyleLbl="node1" presStyleIdx="3" presStyleCnt="7" custScaleX="160300" custRadScaleRad="93564" custRadScaleInc="-1025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E922F7-0EA7-44A6-9091-10433A3BDE7C}" type="pres">
      <dgm:prSet presAssocID="{B8661990-B87D-4170-A073-E801EBED4B58}" presName="spNode" presStyleCnt="0"/>
      <dgm:spPr/>
    </dgm:pt>
    <dgm:pt modelId="{B874CB27-09D9-4435-99F2-5A341805AB0D}" type="pres">
      <dgm:prSet presAssocID="{141A21D5-18AA-4705-BB30-2C3591896BB1}" presName="sibTrans" presStyleLbl="sibTrans1D1" presStyleIdx="3" presStyleCnt="7"/>
      <dgm:spPr/>
      <dgm:t>
        <a:bodyPr/>
        <a:lstStyle/>
        <a:p>
          <a:endParaRPr lang="en-US"/>
        </a:p>
      </dgm:t>
    </dgm:pt>
    <dgm:pt modelId="{54BBDC8B-9467-417D-AAEF-384FC3F3599A}" type="pres">
      <dgm:prSet presAssocID="{D1395B8B-1AF1-4468-B4DB-B072FE1C3049}" presName="node" presStyleLbl="node1" presStyleIdx="4" presStyleCnt="7" custScaleX="159363" custRadScaleRad="91162" custRadScaleInc="930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EE53D-37A6-4F35-987C-7C44AECCBEDD}" type="pres">
      <dgm:prSet presAssocID="{D1395B8B-1AF1-4468-B4DB-B072FE1C3049}" presName="spNode" presStyleCnt="0"/>
      <dgm:spPr/>
    </dgm:pt>
    <dgm:pt modelId="{E1F48361-8792-435B-9701-53B61814CC29}" type="pres">
      <dgm:prSet presAssocID="{080DE963-DF62-4E41-AEA5-B5C8461858AF}" presName="sibTrans" presStyleLbl="sibTrans1D1" presStyleIdx="4" presStyleCnt="7"/>
      <dgm:spPr/>
      <dgm:t>
        <a:bodyPr/>
        <a:lstStyle/>
        <a:p>
          <a:endParaRPr lang="en-US"/>
        </a:p>
      </dgm:t>
    </dgm:pt>
    <dgm:pt modelId="{F953BE31-420F-4629-80AF-83D6F8478C86}" type="pres">
      <dgm:prSet presAssocID="{694CE55B-26EC-4AAE-B5A1-08B16ECBD5BF}" presName="node" presStyleLbl="node1" presStyleIdx="5" presStyleCnt="7" custScaleX="154632" custRadScaleRad="96435" custRadScaleInc="55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768CA6-F22B-4282-8DFA-D87BFB059620}" type="pres">
      <dgm:prSet presAssocID="{694CE55B-26EC-4AAE-B5A1-08B16ECBD5BF}" presName="spNode" presStyleCnt="0"/>
      <dgm:spPr/>
    </dgm:pt>
    <dgm:pt modelId="{19AFB20A-4B3E-445C-A702-D8853351C6FE}" type="pres">
      <dgm:prSet presAssocID="{D90E8970-C2D1-4902-A561-9C2660FB37E0}" presName="sibTrans" presStyleLbl="sibTrans1D1" presStyleIdx="5" presStyleCnt="7"/>
      <dgm:spPr/>
      <dgm:t>
        <a:bodyPr/>
        <a:lstStyle/>
        <a:p>
          <a:endParaRPr lang="en-US"/>
        </a:p>
      </dgm:t>
    </dgm:pt>
    <dgm:pt modelId="{3D6BD94C-EF91-4DA5-B6AB-7A4238E5A95B}" type="pres">
      <dgm:prSet presAssocID="{98E11985-DF13-4198-82D4-2CEBF4B9EC1C}" presName="node" presStyleLbl="node1" presStyleIdx="6" presStyleCnt="7" custScaleX="149209" custRadScaleRad="101809" custRadScaleInc="-418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E6183B-0A2A-44B0-9849-05AF3FB74D88}" type="pres">
      <dgm:prSet presAssocID="{98E11985-DF13-4198-82D4-2CEBF4B9EC1C}" presName="spNode" presStyleCnt="0"/>
      <dgm:spPr/>
    </dgm:pt>
    <dgm:pt modelId="{41001A8F-29E6-4E1E-896C-A17ED7311D66}" type="pres">
      <dgm:prSet presAssocID="{1DD229F3-9B5D-4E4A-B488-C0B578BBBDE9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B96FCD02-DBF8-4256-B987-BA6C237228CB}" srcId="{AA5579EE-637E-4A43-9CD8-58B977F7C5AB}" destId="{694CE55B-26EC-4AAE-B5A1-08B16ECBD5BF}" srcOrd="5" destOrd="0" parTransId="{8074E04D-4125-447A-948A-A64E8B4314E7}" sibTransId="{D90E8970-C2D1-4902-A561-9C2660FB37E0}"/>
    <dgm:cxn modelId="{EB601633-1783-467B-A396-66DF268EEE4B}" srcId="{AA5579EE-637E-4A43-9CD8-58B977F7C5AB}" destId="{B8661990-B87D-4170-A073-E801EBED4B58}" srcOrd="3" destOrd="0" parTransId="{5A379583-3484-4999-BB5A-D068862A2BA8}" sibTransId="{141A21D5-18AA-4705-BB30-2C3591896BB1}"/>
    <dgm:cxn modelId="{32342881-AA4E-41E2-87D6-1F02BF8CDA9E}" srcId="{AA5579EE-637E-4A43-9CD8-58B977F7C5AB}" destId="{98E11985-DF13-4198-82D4-2CEBF4B9EC1C}" srcOrd="6" destOrd="0" parTransId="{08AFC8C9-A831-4255-8F59-92FDD20A25C0}" sibTransId="{1DD229F3-9B5D-4E4A-B488-C0B578BBBDE9}"/>
    <dgm:cxn modelId="{3D2230C9-59B3-479B-B7B7-60BEBE99A39A}" srcId="{AA5579EE-637E-4A43-9CD8-58B977F7C5AB}" destId="{40A411C3-9839-4E1A-B605-81359C8C9EF7}" srcOrd="2" destOrd="0" parTransId="{4B77E887-A937-45D0-A937-259146191610}" sibTransId="{2C953888-EAA4-4833-A4E3-92B6697F3DA9}"/>
    <dgm:cxn modelId="{F0707641-86F5-45A8-B6CE-F114111FF437}" type="presOf" srcId="{694CE55B-26EC-4AAE-B5A1-08B16ECBD5BF}" destId="{F953BE31-420F-4629-80AF-83D6F8478C86}" srcOrd="0" destOrd="0" presId="urn:microsoft.com/office/officeart/2005/8/layout/cycle6"/>
    <dgm:cxn modelId="{A1B320C1-56E9-4DD9-BCDB-E07137E46246}" type="presOf" srcId="{B8661990-B87D-4170-A073-E801EBED4B58}" destId="{8D949948-8CF6-4440-A09A-38C14EEA7C83}" srcOrd="0" destOrd="0" presId="urn:microsoft.com/office/officeart/2005/8/layout/cycle6"/>
    <dgm:cxn modelId="{D3950A30-A032-4F0F-B77F-4256080EDBC6}" type="presOf" srcId="{05F8002B-EC33-4CA8-B07B-A43BA8976D65}" destId="{1832AE59-EB61-4FBA-83A1-8FFDEE83328C}" srcOrd="0" destOrd="0" presId="urn:microsoft.com/office/officeart/2005/8/layout/cycle6"/>
    <dgm:cxn modelId="{C04BB4AA-4EBB-41CD-B8B1-0B8729A8C1A5}" type="presOf" srcId="{40A411C3-9839-4E1A-B605-81359C8C9EF7}" destId="{CAF2C8F7-713E-4D09-96AB-D2703C3330B0}" srcOrd="0" destOrd="0" presId="urn:microsoft.com/office/officeart/2005/8/layout/cycle6"/>
    <dgm:cxn modelId="{DF3944C1-CD05-40FB-A26F-BF6A7908B465}" type="presOf" srcId="{D1395B8B-1AF1-4468-B4DB-B072FE1C3049}" destId="{54BBDC8B-9467-417D-AAEF-384FC3F3599A}" srcOrd="0" destOrd="0" presId="urn:microsoft.com/office/officeart/2005/8/layout/cycle6"/>
    <dgm:cxn modelId="{0680899D-B560-4861-87A1-C47728E25D6C}" type="presOf" srcId="{5ED30EEA-654F-4F6D-8F1F-76404AB2C7F1}" destId="{22B426BE-8B94-4510-B63C-8BA0659E4080}" srcOrd="0" destOrd="0" presId="urn:microsoft.com/office/officeart/2005/8/layout/cycle6"/>
    <dgm:cxn modelId="{AB372BF6-82BD-4327-85AE-7E8CEBC4C219}" type="presOf" srcId="{2C953888-EAA4-4833-A4E3-92B6697F3DA9}" destId="{9C393CF2-995F-4045-99CD-36FFBB06D0C0}" srcOrd="0" destOrd="0" presId="urn:microsoft.com/office/officeart/2005/8/layout/cycle6"/>
    <dgm:cxn modelId="{506F41DE-5FE7-45D1-A8AF-FADCE4147246}" type="presOf" srcId="{AA5579EE-637E-4A43-9CD8-58B977F7C5AB}" destId="{74697DD3-6942-482D-9883-7EC0342A9442}" srcOrd="0" destOrd="0" presId="urn:microsoft.com/office/officeart/2005/8/layout/cycle6"/>
    <dgm:cxn modelId="{DD1379D0-A7B2-4C64-9FE0-D46BCEA38E52}" type="presOf" srcId="{4B26CCEB-95B6-4B3F-887F-28DBFF356B45}" destId="{7EC92A49-3AF5-443D-9BDD-D0D16A762B14}" srcOrd="0" destOrd="0" presId="urn:microsoft.com/office/officeart/2005/8/layout/cycle6"/>
    <dgm:cxn modelId="{762E1AFC-C74E-4D7F-9F19-6087E144C501}" type="presOf" srcId="{98E11985-DF13-4198-82D4-2CEBF4B9EC1C}" destId="{3D6BD94C-EF91-4DA5-B6AB-7A4238E5A95B}" srcOrd="0" destOrd="0" presId="urn:microsoft.com/office/officeart/2005/8/layout/cycle6"/>
    <dgm:cxn modelId="{1AA6FD56-06FE-426B-A135-C1EDB57A51A1}" type="presOf" srcId="{16206F48-D820-4F70-9BBE-96BE901D833B}" destId="{B904CF7D-0761-4AB3-97AF-299090D7727D}" srcOrd="0" destOrd="0" presId="urn:microsoft.com/office/officeart/2005/8/layout/cycle6"/>
    <dgm:cxn modelId="{BD6C699F-5F01-4573-B8A1-5A790DE1CD8A}" type="presOf" srcId="{141A21D5-18AA-4705-BB30-2C3591896BB1}" destId="{B874CB27-09D9-4435-99F2-5A341805AB0D}" srcOrd="0" destOrd="0" presId="urn:microsoft.com/office/officeart/2005/8/layout/cycle6"/>
    <dgm:cxn modelId="{4F9EF59D-77C6-4915-AC47-B404FA16D5D5}" type="presOf" srcId="{1DD229F3-9B5D-4E4A-B488-C0B578BBBDE9}" destId="{41001A8F-29E6-4E1E-896C-A17ED7311D66}" srcOrd="0" destOrd="0" presId="urn:microsoft.com/office/officeart/2005/8/layout/cycle6"/>
    <dgm:cxn modelId="{1E23FFF1-8974-4DAD-8C4C-CC790E7595F7}" type="presOf" srcId="{D90E8970-C2D1-4902-A561-9C2660FB37E0}" destId="{19AFB20A-4B3E-445C-A702-D8853351C6FE}" srcOrd="0" destOrd="0" presId="urn:microsoft.com/office/officeart/2005/8/layout/cycle6"/>
    <dgm:cxn modelId="{5CCC24E8-C5C2-4BBA-B3E4-8AE9E4E9298E}" srcId="{AA5579EE-637E-4A43-9CD8-58B977F7C5AB}" destId="{D1395B8B-1AF1-4468-B4DB-B072FE1C3049}" srcOrd="4" destOrd="0" parTransId="{A852368B-1079-4142-9AB3-E9B2B66DD735}" sibTransId="{080DE963-DF62-4E41-AEA5-B5C8461858AF}"/>
    <dgm:cxn modelId="{57BA25FA-D578-4405-B0E0-D41025E015B5}" type="presOf" srcId="{080DE963-DF62-4E41-AEA5-B5C8461858AF}" destId="{E1F48361-8792-435B-9701-53B61814CC29}" srcOrd="0" destOrd="0" presId="urn:microsoft.com/office/officeart/2005/8/layout/cycle6"/>
    <dgm:cxn modelId="{3DB86629-9BEC-4F42-A2C9-5C9801BFD829}" srcId="{AA5579EE-637E-4A43-9CD8-58B977F7C5AB}" destId="{5ED30EEA-654F-4F6D-8F1F-76404AB2C7F1}" srcOrd="0" destOrd="0" parTransId="{DC90A8D1-6DEE-4F72-BB71-E478E334A95E}" sibTransId="{16206F48-D820-4F70-9BBE-96BE901D833B}"/>
    <dgm:cxn modelId="{797D2710-00AB-4084-BFF4-3A9078B31678}" srcId="{AA5579EE-637E-4A43-9CD8-58B977F7C5AB}" destId="{4B26CCEB-95B6-4B3F-887F-28DBFF356B45}" srcOrd="1" destOrd="0" parTransId="{8CD89FCD-DEFE-4FD1-922C-8C0E11A4FBEA}" sibTransId="{05F8002B-EC33-4CA8-B07B-A43BA8976D65}"/>
    <dgm:cxn modelId="{5A424674-4D52-446D-BAAD-24D482B0EB41}" type="presParOf" srcId="{74697DD3-6942-482D-9883-7EC0342A9442}" destId="{22B426BE-8B94-4510-B63C-8BA0659E4080}" srcOrd="0" destOrd="0" presId="urn:microsoft.com/office/officeart/2005/8/layout/cycle6"/>
    <dgm:cxn modelId="{2F95D299-A00D-4FCD-8032-18BFCB5DD6EF}" type="presParOf" srcId="{74697DD3-6942-482D-9883-7EC0342A9442}" destId="{BE18A697-8E39-4667-895A-864CB07BBA07}" srcOrd="1" destOrd="0" presId="urn:microsoft.com/office/officeart/2005/8/layout/cycle6"/>
    <dgm:cxn modelId="{806D0F60-5F2D-4A22-8AC5-15B83BCF57B8}" type="presParOf" srcId="{74697DD3-6942-482D-9883-7EC0342A9442}" destId="{B904CF7D-0761-4AB3-97AF-299090D7727D}" srcOrd="2" destOrd="0" presId="urn:microsoft.com/office/officeart/2005/8/layout/cycle6"/>
    <dgm:cxn modelId="{F281A9CC-5E4F-4C93-8508-54F04E722EEC}" type="presParOf" srcId="{74697DD3-6942-482D-9883-7EC0342A9442}" destId="{7EC92A49-3AF5-443D-9BDD-D0D16A762B14}" srcOrd="3" destOrd="0" presId="urn:microsoft.com/office/officeart/2005/8/layout/cycle6"/>
    <dgm:cxn modelId="{E08A0645-6FA2-4085-8BE4-D6BD4C4C56B8}" type="presParOf" srcId="{74697DD3-6942-482D-9883-7EC0342A9442}" destId="{539D0BD3-62E8-4E2E-B4B4-3D58F7D1C82D}" srcOrd="4" destOrd="0" presId="urn:microsoft.com/office/officeart/2005/8/layout/cycle6"/>
    <dgm:cxn modelId="{BB408A05-C5BF-440A-9EFA-C246E004AC4D}" type="presParOf" srcId="{74697DD3-6942-482D-9883-7EC0342A9442}" destId="{1832AE59-EB61-4FBA-83A1-8FFDEE83328C}" srcOrd="5" destOrd="0" presId="urn:microsoft.com/office/officeart/2005/8/layout/cycle6"/>
    <dgm:cxn modelId="{0B426094-B9CA-454F-8886-E3FA421DE462}" type="presParOf" srcId="{74697DD3-6942-482D-9883-7EC0342A9442}" destId="{CAF2C8F7-713E-4D09-96AB-D2703C3330B0}" srcOrd="6" destOrd="0" presId="urn:microsoft.com/office/officeart/2005/8/layout/cycle6"/>
    <dgm:cxn modelId="{33D4AEE7-53BF-40C2-880E-BCA4599E4904}" type="presParOf" srcId="{74697DD3-6942-482D-9883-7EC0342A9442}" destId="{861F3CF1-BBC7-43F1-A8E3-4366EF2F74C6}" srcOrd="7" destOrd="0" presId="urn:microsoft.com/office/officeart/2005/8/layout/cycle6"/>
    <dgm:cxn modelId="{86D7BF06-E034-4EBB-8272-CCA500CDD9DF}" type="presParOf" srcId="{74697DD3-6942-482D-9883-7EC0342A9442}" destId="{9C393CF2-995F-4045-99CD-36FFBB06D0C0}" srcOrd="8" destOrd="0" presId="urn:microsoft.com/office/officeart/2005/8/layout/cycle6"/>
    <dgm:cxn modelId="{D53447C3-2BC4-4C76-9EF0-89087E0199AB}" type="presParOf" srcId="{74697DD3-6942-482D-9883-7EC0342A9442}" destId="{8D949948-8CF6-4440-A09A-38C14EEA7C83}" srcOrd="9" destOrd="0" presId="urn:microsoft.com/office/officeart/2005/8/layout/cycle6"/>
    <dgm:cxn modelId="{BF412428-E2A8-4E3D-AC12-EB18E3483686}" type="presParOf" srcId="{74697DD3-6942-482D-9883-7EC0342A9442}" destId="{4AE922F7-0EA7-44A6-9091-10433A3BDE7C}" srcOrd="10" destOrd="0" presId="urn:microsoft.com/office/officeart/2005/8/layout/cycle6"/>
    <dgm:cxn modelId="{C1AA0C87-F0AA-4099-B22F-A7931574C579}" type="presParOf" srcId="{74697DD3-6942-482D-9883-7EC0342A9442}" destId="{B874CB27-09D9-4435-99F2-5A341805AB0D}" srcOrd="11" destOrd="0" presId="urn:microsoft.com/office/officeart/2005/8/layout/cycle6"/>
    <dgm:cxn modelId="{EC543688-274A-4113-A07F-D7D290D3DFD6}" type="presParOf" srcId="{74697DD3-6942-482D-9883-7EC0342A9442}" destId="{54BBDC8B-9467-417D-AAEF-384FC3F3599A}" srcOrd="12" destOrd="0" presId="urn:microsoft.com/office/officeart/2005/8/layout/cycle6"/>
    <dgm:cxn modelId="{1006F109-4A15-4FBC-9113-3B075F117BE7}" type="presParOf" srcId="{74697DD3-6942-482D-9883-7EC0342A9442}" destId="{424EE53D-37A6-4F35-987C-7C44AECCBEDD}" srcOrd="13" destOrd="0" presId="urn:microsoft.com/office/officeart/2005/8/layout/cycle6"/>
    <dgm:cxn modelId="{1BF2D114-1C8D-4D30-A1D9-128DE8D6A1F1}" type="presParOf" srcId="{74697DD3-6942-482D-9883-7EC0342A9442}" destId="{E1F48361-8792-435B-9701-53B61814CC29}" srcOrd="14" destOrd="0" presId="urn:microsoft.com/office/officeart/2005/8/layout/cycle6"/>
    <dgm:cxn modelId="{340FEAA5-71B0-49E3-876C-0A2125D459F9}" type="presParOf" srcId="{74697DD3-6942-482D-9883-7EC0342A9442}" destId="{F953BE31-420F-4629-80AF-83D6F8478C86}" srcOrd="15" destOrd="0" presId="urn:microsoft.com/office/officeart/2005/8/layout/cycle6"/>
    <dgm:cxn modelId="{46249197-476E-425A-B8C6-3CDC2D2585C6}" type="presParOf" srcId="{74697DD3-6942-482D-9883-7EC0342A9442}" destId="{E6768CA6-F22B-4282-8DFA-D87BFB059620}" srcOrd="16" destOrd="0" presId="urn:microsoft.com/office/officeart/2005/8/layout/cycle6"/>
    <dgm:cxn modelId="{9CA37171-AC91-4835-BEBC-ABEF890C88E4}" type="presParOf" srcId="{74697DD3-6942-482D-9883-7EC0342A9442}" destId="{19AFB20A-4B3E-445C-A702-D8853351C6FE}" srcOrd="17" destOrd="0" presId="urn:microsoft.com/office/officeart/2005/8/layout/cycle6"/>
    <dgm:cxn modelId="{753E794A-F0FB-4AA0-A932-2B963AFDCBF9}" type="presParOf" srcId="{74697DD3-6942-482D-9883-7EC0342A9442}" destId="{3D6BD94C-EF91-4DA5-B6AB-7A4238E5A95B}" srcOrd="18" destOrd="0" presId="urn:microsoft.com/office/officeart/2005/8/layout/cycle6"/>
    <dgm:cxn modelId="{D1CFEFD1-BBD7-4CB8-9529-6743B00B9B82}" type="presParOf" srcId="{74697DD3-6942-482D-9883-7EC0342A9442}" destId="{59E6183B-0A2A-44B0-9849-05AF3FB74D88}" srcOrd="19" destOrd="0" presId="urn:microsoft.com/office/officeart/2005/8/layout/cycle6"/>
    <dgm:cxn modelId="{67948D91-7F21-472B-865C-D663E4160E8A}" type="presParOf" srcId="{74697DD3-6942-482D-9883-7EC0342A9442}" destId="{41001A8F-29E6-4E1E-896C-A17ED7311D66}" srcOrd="20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280A8C-5AA4-47BE-AE00-560E8B6FCFD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5EA597B-A3A9-43A4-A4B5-77744C836B84}">
      <dgm:prSet phldrT="[Text]"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</a:rPr>
            <a:t>Step 1</a:t>
          </a:r>
        </a:p>
        <a:p>
          <a:r>
            <a:rPr lang="en-US" b="1" dirty="0" smtClean="0">
              <a:solidFill>
                <a:sysClr val="windowText" lastClr="000000"/>
              </a:solidFill>
            </a:rPr>
            <a:t>Build the Team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58A6A844-AF76-4E9B-97FF-16036B5C8150}" type="parTrans" cxnId="{36884339-EFDC-4CB5-9743-909091C99635}">
      <dgm:prSet/>
      <dgm:spPr/>
      <dgm:t>
        <a:bodyPr/>
        <a:lstStyle/>
        <a:p>
          <a:endParaRPr lang="en-US" b="1"/>
        </a:p>
      </dgm:t>
    </dgm:pt>
    <dgm:pt modelId="{EC37885F-0D8F-4BDC-B8F5-D23290B7E588}" type="sibTrans" cxnId="{36884339-EFDC-4CB5-9743-909091C99635}">
      <dgm:prSet/>
      <dgm:spPr/>
      <dgm:t>
        <a:bodyPr/>
        <a:lstStyle/>
        <a:p>
          <a:endParaRPr lang="en-US" b="1"/>
        </a:p>
      </dgm:t>
    </dgm:pt>
    <dgm:pt modelId="{80119ED9-EFF4-4C15-92DC-F1D611841804}">
      <dgm:prSet phldrT="[Text]"/>
      <dgm:spPr>
        <a:solidFill>
          <a:srgbClr val="92D05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</a:rPr>
            <a:t>Step 2</a:t>
          </a:r>
        </a:p>
        <a:p>
          <a:r>
            <a:rPr lang="en-US" b="1" dirty="0" smtClean="0">
              <a:solidFill>
                <a:sysClr val="windowText" lastClr="000000"/>
              </a:solidFill>
            </a:rPr>
            <a:t>Market Research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A2EF7685-0150-424E-B031-F4C7984077EA}" type="parTrans" cxnId="{6A6ABC8C-40F8-4180-B6EB-2580AAB5F9D9}">
      <dgm:prSet/>
      <dgm:spPr/>
      <dgm:t>
        <a:bodyPr/>
        <a:lstStyle/>
        <a:p>
          <a:endParaRPr lang="en-US" b="1"/>
        </a:p>
      </dgm:t>
    </dgm:pt>
    <dgm:pt modelId="{E5B7D617-FEFC-4411-84B5-3CEE1C4D358B}" type="sibTrans" cxnId="{6A6ABC8C-40F8-4180-B6EB-2580AAB5F9D9}">
      <dgm:prSet/>
      <dgm:spPr/>
      <dgm:t>
        <a:bodyPr/>
        <a:lstStyle/>
        <a:p>
          <a:endParaRPr lang="en-US" b="1"/>
        </a:p>
      </dgm:t>
    </dgm:pt>
    <dgm:pt modelId="{0FAF7087-A7D1-4F6B-9A00-A0D20F52CFC0}">
      <dgm:prSet phldrT="[Text]"/>
      <dgm:spPr>
        <a:solidFill>
          <a:schemeClr val="accent1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Step 5</a:t>
          </a:r>
        </a:p>
        <a:p>
          <a:r>
            <a:rPr lang="en-US" b="1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SRM</a:t>
          </a:r>
          <a:endParaRPr 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7CB05D1-7AEE-45A8-BD7E-DB5E104C24E3}" type="parTrans" cxnId="{929D75C0-2E7E-44DA-A5FB-25127C768134}">
      <dgm:prSet/>
      <dgm:spPr/>
      <dgm:t>
        <a:bodyPr/>
        <a:lstStyle/>
        <a:p>
          <a:endParaRPr lang="en-US" b="1"/>
        </a:p>
      </dgm:t>
    </dgm:pt>
    <dgm:pt modelId="{16EC8D52-CE6A-47B4-9DFE-5693815AE588}" type="sibTrans" cxnId="{929D75C0-2E7E-44DA-A5FB-25127C768134}">
      <dgm:prSet/>
      <dgm:spPr/>
      <dgm:t>
        <a:bodyPr/>
        <a:lstStyle/>
        <a:p>
          <a:endParaRPr lang="en-US" b="1"/>
        </a:p>
      </dgm:t>
    </dgm:pt>
    <dgm:pt modelId="{DE68B4B1-2B6D-4C6F-B083-C6F7FE485104}">
      <dgm:prSet phldrT="[Text]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ysClr val="windowText" lastClr="000000"/>
              </a:solidFill>
            </a:rPr>
            <a:t>Step 3</a:t>
          </a:r>
        </a:p>
        <a:p>
          <a:r>
            <a:rPr lang="en-US" b="1" dirty="0" smtClean="0">
              <a:solidFill>
                <a:sysClr val="windowText" lastClr="000000"/>
              </a:solidFill>
            </a:rPr>
            <a:t>Strategy Development</a:t>
          </a:r>
          <a:endParaRPr lang="en-US" b="1" dirty="0">
            <a:solidFill>
              <a:sysClr val="windowText" lastClr="000000"/>
            </a:solidFill>
          </a:endParaRPr>
        </a:p>
      </dgm:t>
    </dgm:pt>
    <dgm:pt modelId="{2CABDC11-721E-4F91-893E-C45283CF157C}" type="parTrans" cxnId="{D86737D5-16E5-45A5-8AEC-7861F918E17F}">
      <dgm:prSet/>
      <dgm:spPr/>
      <dgm:t>
        <a:bodyPr/>
        <a:lstStyle/>
        <a:p>
          <a:endParaRPr lang="en-US" b="1"/>
        </a:p>
      </dgm:t>
    </dgm:pt>
    <dgm:pt modelId="{D80D70E1-42B7-49EF-BF71-1DE667C4A1E3}" type="sibTrans" cxnId="{D86737D5-16E5-45A5-8AEC-7861F918E17F}">
      <dgm:prSet/>
      <dgm:spPr/>
      <dgm:t>
        <a:bodyPr/>
        <a:lstStyle/>
        <a:p>
          <a:endParaRPr lang="en-US" b="1"/>
        </a:p>
      </dgm:t>
    </dgm:pt>
    <dgm:pt modelId="{BA904A81-8DFB-4EE5-8EA2-D8DACCCDD07C}">
      <dgm:prSet phldrT="[Text]"/>
      <dgm:spPr>
        <a:solidFill>
          <a:srgbClr val="0070C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Step 4</a:t>
          </a:r>
        </a:p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Contract Negotiation</a:t>
          </a:r>
          <a:endParaRPr 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EBDEDF-42D7-46F5-B84D-8407C978B88F}" type="parTrans" cxnId="{10D02AA6-DF01-483B-BB82-A4975CB3D4CE}">
      <dgm:prSet/>
      <dgm:spPr/>
      <dgm:t>
        <a:bodyPr/>
        <a:lstStyle/>
        <a:p>
          <a:endParaRPr lang="en-US" b="1"/>
        </a:p>
      </dgm:t>
    </dgm:pt>
    <dgm:pt modelId="{68A2EC44-0183-4E34-AF41-62EA9A006183}" type="sibTrans" cxnId="{10D02AA6-DF01-483B-BB82-A4975CB3D4CE}">
      <dgm:prSet/>
      <dgm:spPr/>
      <dgm:t>
        <a:bodyPr/>
        <a:lstStyle/>
        <a:p>
          <a:endParaRPr lang="en-US" b="1"/>
        </a:p>
      </dgm:t>
    </dgm:pt>
    <dgm:pt modelId="{ABDD4154-88E4-403D-9BFF-B7F8790AB1FD}" type="pres">
      <dgm:prSet presAssocID="{B4280A8C-5AA4-47BE-AE00-560E8B6FCFD8}" presName="Name0" presStyleCnt="0">
        <dgm:presLayoutVars>
          <dgm:dir/>
          <dgm:animLvl val="lvl"/>
          <dgm:resizeHandles val="exact"/>
        </dgm:presLayoutVars>
      </dgm:prSet>
      <dgm:spPr/>
    </dgm:pt>
    <dgm:pt modelId="{7DA3DC81-8C8A-4A41-B429-22993C97AE86}" type="pres">
      <dgm:prSet presAssocID="{65EA597B-A3A9-43A4-A4B5-77744C836B84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03FB53-2A4A-42D1-ACB6-2A809C54AC2C}" type="pres">
      <dgm:prSet presAssocID="{EC37885F-0D8F-4BDC-B8F5-D23290B7E588}" presName="parTxOnlySpace" presStyleCnt="0"/>
      <dgm:spPr/>
    </dgm:pt>
    <dgm:pt modelId="{B7A25E86-F482-4E49-81D1-852D2D7683C8}" type="pres">
      <dgm:prSet presAssocID="{80119ED9-EFF4-4C15-92DC-F1D61184180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EBDFAA-EBBE-4153-B0F7-A77B04F0C1A1}" type="pres">
      <dgm:prSet presAssocID="{E5B7D617-FEFC-4411-84B5-3CEE1C4D358B}" presName="parTxOnlySpace" presStyleCnt="0"/>
      <dgm:spPr/>
    </dgm:pt>
    <dgm:pt modelId="{F447C048-6FD1-46B1-A4FD-5731EFAD01F7}" type="pres">
      <dgm:prSet presAssocID="{DE68B4B1-2B6D-4C6F-B083-C6F7FE485104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63411-F3C8-4828-968F-135C31EBDE45}" type="pres">
      <dgm:prSet presAssocID="{D80D70E1-42B7-49EF-BF71-1DE667C4A1E3}" presName="parTxOnlySpace" presStyleCnt="0"/>
      <dgm:spPr/>
    </dgm:pt>
    <dgm:pt modelId="{583BB028-0BFF-40E6-B7DD-291D330FB1BE}" type="pres">
      <dgm:prSet presAssocID="{BA904A81-8DFB-4EE5-8EA2-D8DACCCDD07C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9D77F1-EFD0-4DE3-9140-8D3FB993AFAF}" type="pres">
      <dgm:prSet presAssocID="{68A2EC44-0183-4E34-AF41-62EA9A006183}" presName="parTxOnlySpace" presStyleCnt="0"/>
      <dgm:spPr/>
    </dgm:pt>
    <dgm:pt modelId="{C5D90A40-B7F7-472B-9262-E32B8295DB62}" type="pres">
      <dgm:prSet presAssocID="{0FAF7087-A7D1-4F6B-9A00-A0D20F52CFC0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B6D92E-0EFD-408F-AE7D-DFC584190BDB}" type="presOf" srcId="{80119ED9-EFF4-4C15-92DC-F1D611841804}" destId="{B7A25E86-F482-4E49-81D1-852D2D7683C8}" srcOrd="0" destOrd="0" presId="urn:microsoft.com/office/officeart/2005/8/layout/chevron1"/>
    <dgm:cxn modelId="{9AE9677D-AB99-4F04-9EE3-50815DB03650}" type="presOf" srcId="{B4280A8C-5AA4-47BE-AE00-560E8B6FCFD8}" destId="{ABDD4154-88E4-403D-9BFF-B7F8790AB1FD}" srcOrd="0" destOrd="0" presId="urn:microsoft.com/office/officeart/2005/8/layout/chevron1"/>
    <dgm:cxn modelId="{10D02AA6-DF01-483B-BB82-A4975CB3D4CE}" srcId="{B4280A8C-5AA4-47BE-AE00-560E8B6FCFD8}" destId="{BA904A81-8DFB-4EE5-8EA2-D8DACCCDD07C}" srcOrd="3" destOrd="0" parTransId="{AAEBDEDF-42D7-46F5-B84D-8407C978B88F}" sibTransId="{68A2EC44-0183-4E34-AF41-62EA9A006183}"/>
    <dgm:cxn modelId="{2DC36940-0133-44B0-8E8F-2BAB7D0CB61F}" type="presOf" srcId="{0FAF7087-A7D1-4F6B-9A00-A0D20F52CFC0}" destId="{C5D90A40-B7F7-472B-9262-E32B8295DB62}" srcOrd="0" destOrd="0" presId="urn:microsoft.com/office/officeart/2005/8/layout/chevron1"/>
    <dgm:cxn modelId="{929D75C0-2E7E-44DA-A5FB-25127C768134}" srcId="{B4280A8C-5AA4-47BE-AE00-560E8B6FCFD8}" destId="{0FAF7087-A7D1-4F6B-9A00-A0D20F52CFC0}" srcOrd="4" destOrd="0" parTransId="{17CB05D1-7AEE-45A8-BD7E-DB5E104C24E3}" sibTransId="{16EC8D52-CE6A-47B4-9DFE-5693815AE588}"/>
    <dgm:cxn modelId="{389485BC-5B04-44FE-88D7-AD6A78AA1252}" type="presOf" srcId="{BA904A81-8DFB-4EE5-8EA2-D8DACCCDD07C}" destId="{583BB028-0BFF-40E6-B7DD-291D330FB1BE}" srcOrd="0" destOrd="0" presId="urn:microsoft.com/office/officeart/2005/8/layout/chevron1"/>
    <dgm:cxn modelId="{C1C07D13-01FE-43E0-AC65-41ABD6756AD3}" type="presOf" srcId="{DE68B4B1-2B6D-4C6F-B083-C6F7FE485104}" destId="{F447C048-6FD1-46B1-A4FD-5731EFAD01F7}" srcOrd="0" destOrd="0" presId="urn:microsoft.com/office/officeart/2005/8/layout/chevron1"/>
    <dgm:cxn modelId="{6A6ABC8C-40F8-4180-B6EB-2580AAB5F9D9}" srcId="{B4280A8C-5AA4-47BE-AE00-560E8B6FCFD8}" destId="{80119ED9-EFF4-4C15-92DC-F1D611841804}" srcOrd="1" destOrd="0" parTransId="{A2EF7685-0150-424E-B031-F4C7984077EA}" sibTransId="{E5B7D617-FEFC-4411-84B5-3CEE1C4D358B}"/>
    <dgm:cxn modelId="{51129A60-22D9-4D79-9262-FB717B9C8203}" type="presOf" srcId="{65EA597B-A3A9-43A4-A4B5-77744C836B84}" destId="{7DA3DC81-8C8A-4A41-B429-22993C97AE86}" srcOrd="0" destOrd="0" presId="urn:microsoft.com/office/officeart/2005/8/layout/chevron1"/>
    <dgm:cxn modelId="{D86737D5-16E5-45A5-8AEC-7861F918E17F}" srcId="{B4280A8C-5AA4-47BE-AE00-560E8B6FCFD8}" destId="{DE68B4B1-2B6D-4C6F-B083-C6F7FE485104}" srcOrd="2" destOrd="0" parTransId="{2CABDC11-721E-4F91-893E-C45283CF157C}" sibTransId="{D80D70E1-42B7-49EF-BF71-1DE667C4A1E3}"/>
    <dgm:cxn modelId="{36884339-EFDC-4CB5-9743-909091C99635}" srcId="{B4280A8C-5AA4-47BE-AE00-560E8B6FCFD8}" destId="{65EA597B-A3A9-43A4-A4B5-77744C836B84}" srcOrd="0" destOrd="0" parTransId="{58A6A844-AF76-4E9B-97FF-16036B5C8150}" sibTransId="{EC37885F-0D8F-4BDC-B8F5-D23290B7E588}"/>
    <dgm:cxn modelId="{901030FD-AA30-4971-865C-2E410DB0BB2E}" type="presParOf" srcId="{ABDD4154-88E4-403D-9BFF-B7F8790AB1FD}" destId="{7DA3DC81-8C8A-4A41-B429-22993C97AE86}" srcOrd="0" destOrd="0" presId="urn:microsoft.com/office/officeart/2005/8/layout/chevron1"/>
    <dgm:cxn modelId="{19704F77-871D-4C30-B333-B7B3AD68CF1A}" type="presParOf" srcId="{ABDD4154-88E4-403D-9BFF-B7F8790AB1FD}" destId="{F603FB53-2A4A-42D1-ACB6-2A809C54AC2C}" srcOrd="1" destOrd="0" presId="urn:microsoft.com/office/officeart/2005/8/layout/chevron1"/>
    <dgm:cxn modelId="{3194E51F-4E94-4EB4-88B6-C8CB488D122E}" type="presParOf" srcId="{ABDD4154-88E4-403D-9BFF-B7F8790AB1FD}" destId="{B7A25E86-F482-4E49-81D1-852D2D7683C8}" srcOrd="2" destOrd="0" presId="urn:microsoft.com/office/officeart/2005/8/layout/chevron1"/>
    <dgm:cxn modelId="{66BBEF17-11F4-4835-8B83-442935EF56BF}" type="presParOf" srcId="{ABDD4154-88E4-403D-9BFF-B7F8790AB1FD}" destId="{C6EBDFAA-EBBE-4153-B0F7-A77B04F0C1A1}" srcOrd="3" destOrd="0" presId="urn:microsoft.com/office/officeart/2005/8/layout/chevron1"/>
    <dgm:cxn modelId="{13CF46EA-876C-4189-B34A-64EABB047083}" type="presParOf" srcId="{ABDD4154-88E4-403D-9BFF-B7F8790AB1FD}" destId="{F447C048-6FD1-46B1-A4FD-5731EFAD01F7}" srcOrd="4" destOrd="0" presId="urn:microsoft.com/office/officeart/2005/8/layout/chevron1"/>
    <dgm:cxn modelId="{612DC22A-388E-401B-A1EE-6C8847E9C0E0}" type="presParOf" srcId="{ABDD4154-88E4-403D-9BFF-B7F8790AB1FD}" destId="{7AA63411-F3C8-4828-968F-135C31EBDE45}" srcOrd="5" destOrd="0" presId="urn:microsoft.com/office/officeart/2005/8/layout/chevron1"/>
    <dgm:cxn modelId="{C0C2CC25-26E5-4D50-80CE-E99F7BB1A0D3}" type="presParOf" srcId="{ABDD4154-88E4-403D-9BFF-B7F8790AB1FD}" destId="{583BB028-0BFF-40E6-B7DD-291D330FB1BE}" srcOrd="6" destOrd="0" presId="urn:microsoft.com/office/officeart/2005/8/layout/chevron1"/>
    <dgm:cxn modelId="{83B7A581-12CD-4DC0-AE89-FE19A8C984CF}" type="presParOf" srcId="{ABDD4154-88E4-403D-9BFF-B7F8790AB1FD}" destId="{E69D77F1-EFD0-4DE3-9140-8D3FB993AFAF}" srcOrd="7" destOrd="0" presId="urn:microsoft.com/office/officeart/2005/8/layout/chevron1"/>
    <dgm:cxn modelId="{E4BF9BE5-B524-4B8C-908D-57AB09B56F98}" type="presParOf" srcId="{ABDD4154-88E4-403D-9BFF-B7F8790AB1FD}" destId="{C5D90A40-B7F7-472B-9262-E32B8295DB62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6DBD8-6CC0-4B84-97C6-590898833AA0}">
      <dsp:nvSpPr>
        <dsp:cNvPr id="0" name=""/>
        <dsp:cNvSpPr/>
      </dsp:nvSpPr>
      <dsp:spPr>
        <a:xfrm>
          <a:off x="0" y="3677103"/>
          <a:ext cx="8229600" cy="817717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ysClr val="windowText" lastClr="000000"/>
              </a:solidFill>
            </a:rPr>
            <a:t>Category/Sourcing strategies</a:t>
          </a:r>
          <a:endParaRPr lang="en-US" sz="2800" b="1" kern="1200" dirty="0">
            <a:solidFill>
              <a:sysClr val="windowText" lastClr="000000"/>
            </a:solidFill>
          </a:endParaRPr>
        </a:p>
      </dsp:txBody>
      <dsp:txXfrm>
        <a:off x="0" y="3677103"/>
        <a:ext cx="8229600" cy="817717"/>
      </dsp:txXfrm>
    </dsp:sp>
    <dsp:sp modelId="{9DAF163A-43CC-46A8-9174-65C04BB044AC}">
      <dsp:nvSpPr>
        <dsp:cNvPr id="0" name=""/>
        <dsp:cNvSpPr/>
      </dsp:nvSpPr>
      <dsp:spPr>
        <a:xfrm rot="10800000">
          <a:off x="0" y="2431719"/>
          <a:ext cx="8229600" cy="1257649"/>
        </a:xfrm>
        <a:prstGeom prst="upArrowCallou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ysClr val="windowText" lastClr="000000"/>
              </a:solidFill>
            </a:rPr>
            <a:t>Supply management strategies</a:t>
          </a:r>
          <a:endParaRPr lang="en-US" sz="2800" b="1" kern="1200" dirty="0">
            <a:solidFill>
              <a:sysClr val="windowText" lastClr="000000"/>
            </a:solidFill>
          </a:endParaRPr>
        </a:p>
      </dsp:txBody>
      <dsp:txXfrm rot="10800000">
        <a:off x="0" y="2431719"/>
        <a:ext cx="8229600" cy="817183"/>
      </dsp:txXfrm>
    </dsp:sp>
    <dsp:sp modelId="{E019A6B3-AEB6-4B2E-B7DD-7C397C2682E6}">
      <dsp:nvSpPr>
        <dsp:cNvPr id="0" name=""/>
        <dsp:cNvSpPr/>
      </dsp:nvSpPr>
      <dsp:spPr>
        <a:xfrm rot="10800000">
          <a:off x="0" y="1186335"/>
          <a:ext cx="8229600" cy="1257649"/>
        </a:xfrm>
        <a:prstGeom prst="upArrowCallou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ysClr val="windowText" lastClr="000000"/>
              </a:solidFill>
            </a:rPr>
            <a:t>Business unit strategies</a:t>
          </a:r>
          <a:endParaRPr lang="en-US" sz="2800" b="1" kern="1200" dirty="0">
            <a:solidFill>
              <a:sysClr val="windowText" lastClr="000000"/>
            </a:solidFill>
          </a:endParaRPr>
        </a:p>
      </dsp:txBody>
      <dsp:txXfrm rot="10800000">
        <a:off x="0" y="1186335"/>
        <a:ext cx="8229600" cy="817183"/>
      </dsp:txXfrm>
    </dsp:sp>
    <dsp:sp modelId="{A73D0E4C-F9BA-4955-93E1-834DF20CA659}">
      <dsp:nvSpPr>
        <dsp:cNvPr id="0" name=""/>
        <dsp:cNvSpPr/>
      </dsp:nvSpPr>
      <dsp:spPr>
        <a:xfrm rot="10800000">
          <a:off x="0" y="0"/>
          <a:ext cx="8229600" cy="1197622"/>
        </a:xfrm>
        <a:prstGeom prst="upArrowCallou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ysClr val="windowText" lastClr="000000"/>
              </a:solidFill>
            </a:rPr>
            <a:t>Corporate strategies</a:t>
          </a:r>
          <a:endParaRPr lang="en-US" sz="2800" b="1" kern="1200" dirty="0">
            <a:solidFill>
              <a:sysClr val="windowText" lastClr="000000"/>
            </a:solidFill>
          </a:endParaRPr>
        </a:p>
      </dsp:txBody>
      <dsp:txXfrm rot="10800000">
        <a:off x="0" y="0"/>
        <a:ext cx="8229600" cy="7781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B426BE-8B94-4510-B63C-8BA0659E4080}">
      <dsp:nvSpPr>
        <dsp:cNvPr id="0" name=""/>
        <dsp:cNvSpPr/>
      </dsp:nvSpPr>
      <dsp:spPr>
        <a:xfrm>
          <a:off x="3550136" y="3577"/>
          <a:ext cx="2009963" cy="79373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ysClr val="windowText" lastClr="000000"/>
              </a:solidFill>
            </a:rPr>
            <a:t>Company objectives</a:t>
          </a:r>
          <a:endParaRPr lang="en-US" sz="1500" b="1" kern="1200" dirty="0">
            <a:solidFill>
              <a:sysClr val="windowText" lastClr="000000"/>
            </a:solidFill>
          </a:endParaRPr>
        </a:p>
      </dsp:txBody>
      <dsp:txXfrm>
        <a:off x="3588883" y="42324"/>
        <a:ext cx="1932469" cy="716243"/>
      </dsp:txXfrm>
    </dsp:sp>
    <dsp:sp modelId="{B904CF7D-0761-4AB3-97AF-299090D7727D}">
      <dsp:nvSpPr>
        <dsp:cNvPr id="0" name=""/>
        <dsp:cNvSpPr/>
      </dsp:nvSpPr>
      <dsp:spPr>
        <a:xfrm>
          <a:off x="2553311" y="510516"/>
          <a:ext cx="4528751" cy="4528751"/>
        </a:xfrm>
        <a:custGeom>
          <a:avLst/>
          <a:gdLst/>
          <a:ahLst/>
          <a:cxnLst/>
          <a:rect l="0" t="0" r="0" b="0"/>
          <a:pathLst>
            <a:path>
              <a:moveTo>
                <a:pt x="3014907" y="128000"/>
              </a:moveTo>
              <a:arcTo wR="2264375" hR="2264375" stAng="17361415" swAng="1287507"/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C92A49-3AF5-443D-9BDD-D0D16A762B14}">
      <dsp:nvSpPr>
        <dsp:cNvPr id="0" name=""/>
        <dsp:cNvSpPr/>
      </dsp:nvSpPr>
      <dsp:spPr>
        <a:xfrm>
          <a:off x="5638796" y="1066801"/>
          <a:ext cx="1916912" cy="79373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ysClr val="windowText" lastClr="000000"/>
              </a:solidFill>
            </a:rPr>
            <a:t>Cross-functional business objectives</a:t>
          </a:r>
          <a:endParaRPr lang="en-US" sz="1500" b="1" kern="1200" dirty="0">
            <a:solidFill>
              <a:sysClr val="windowText" lastClr="000000"/>
            </a:solidFill>
          </a:endParaRPr>
        </a:p>
      </dsp:txBody>
      <dsp:txXfrm>
        <a:off x="5677543" y="1105548"/>
        <a:ext cx="1839418" cy="716243"/>
      </dsp:txXfrm>
    </dsp:sp>
    <dsp:sp modelId="{1832AE59-EB61-4FBA-83A1-8FFDEE83328C}">
      <dsp:nvSpPr>
        <dsp:cNvPr id="0" name=""/>
        <dsp:cNvSpPr/>
      </dsp:nvSpPr>
      <dsp:spPr>
        <a:xfrm>
          <a:off x="2299503" y="43557"/>
          <a:ext cx="4528751" cy="4528751"/>
        </a:xfrm>
        <a:custGeom>
          <a:avLst/>
          <a:gdLst/>
          <a:ahLst/>
          <a:cxnLst/>
          <a:rect l="0" t="0" r="0" b="0"/>
          <a:pathLst>
            <a:path>
              <a:moveTo>
                <a:pt x="4485162" y="1822219"/>
              </a:moveTo>
              <a:arcTo wR="2264375" hR="2264375" stAng="20924384" swAng="796687"/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2C8F7-713E-4D09-96AB-D2703C3330B0}">
      <dsp:nvSpPr>
        <dsp:cNvPr id="0" name=""/>
        <dsp:cNvSpPr/>
      </dsp:nvSpPr>
      <dsp:spPr>
        <a:xfrm>
          <a:off x="5861544" y="2393002"/>
          <a:ext cx="1955793" cy="79373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ysClr val="windowText" lastClr="000000"/>
              </a:solidFill>
            </a:rPr>
            <a:t>Purchasing and supply chain goals</a:t>
          </a:r>
          <a:endParaRPr lang="en-US" sz="1500" b="1" kern="1200" dirty="0">
            <a:solidFill>
              <a:sysClr val="windowText" lastClr="000000"/>
            </a:solidFill>
          </a:endParaRPr>
        </a:p>
      </dsp:txBody>
      <dsp:txXfrm>
        <a:off x="5900291" y="2431749"/>
        <a:ext cx="1878299" cy="716243"/>
      </dsp:txXfrm>
    </dsp:sp>
    <dsp:sp modelId="{9C393CF2-995F-4045-99CD-36FFBB06D0C0}">
      <dsp:nvSpPr>
        <dsp:cNvPr id="0" name=""/>
        <dsp:cNvSpPr/>
      </dsp:nvSpPr>
      <dsp:spPr>
        <a:xfrm>
          <a:off x="2479282" y="-62719"/>
          <a:ext cx="4528751" cy="4528751"/>
        </a:xfrm>
        <a:custGeom>
          <a:avLst/>
          <a:gdLst/>
          <a:ahLst/>
          <a:cxnLst/>
          <a:rect l="0" t="0" r="0" b="0"/>
          <a:pathLst>
            <a:path>
              <a:moveTo>
                <a:pt x="4299906" y="3256349"/>
              </a:moveTo>
              <a:arcTo wR="2264375" hR="2264375" stAng="1558879" swAng="1144982"/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949948-8CF6-4440-A09A-38C14EEA7C83}">
      <dsp:nvSpPr>
        <dsp:cNvPr id="0" name=""/>
        <dsp:cNvSpPr/>
      </dsp:nvSpPr>
      <dsp:spPr>
        <a:xfrm>
          <a:off x="5029203" y="3810008"/>
          <a:ext cx="1957479" cy="79373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ysClr val="windowText" lastClr="000000"/>
              </a:solidFill>
            </a:rPr>
            <a:t>Purchasing and supply chain strategies</a:t>
          </a:r>
          <a:endParaRPr lang="en-US" sz="1500" b="1" kern="1200" dirty="0">
            <a:solidFill>
              <a:sysClr val="windowText" lastClr="000000"/>
            </a:solidFill>
          </a:endParaRPr>
        </a:p>
      </dsp:txBody>
      <dsp:txXfrm>
        <a:off x="5067950" y="3848755"/>
        <a:ext cx="1879985" cy="716243"/>
      </dsp:txXfrm>
    </dsp:sp>
    <dsp:sp modelId="{B874CB27-09D9-4435-99F2-5A341805AB0D}">
      <dsp:nvSpPr>
        <dsp:cNvPr id="0" name=""/>
        <dsp:cNvSpPr/>
      </dsp:nvSpPr>
      <dsp:spPr>
        <a:xfrm>
          <a:off x="2363556" y="213989"/>
          <a:ext cx="4528751" cy="4528751"/>
        </a:xfrm>
        <a:custGeom>
          <a:avLst/>
          <a:gdLst/>
          <a:ahLst/>
          <a:cxnLst/>
          <a:rect l="0" t="0" r="0" b="0"/>
          <a:pathLst>
            <a:path>
              <a:moveTo>
                <a:pt x="3030817" y="4395095"/>
              </a:moveTo>
              <a:arcTo wR="2264375" hR="2264375" stAng="4212950" swAng="2374130"/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BBDC8B-9467-417D-AAEF-384FC3F3599A}">
      <dsp:nvSpPr>
        <dsp:cNvPr id="0" name=""/>
        <dsp:cNvSpPr/>
      </dsp:nvSpPr>
      <dsp:spPr>
        <a:xfrm>
          <a:off x="2209796" y="3810001"/>
          <a:ext cx="1946036" cy="79373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ysClr val="windowText" lastClr="000000"/>
              </a:solidFill>
            </a:rPr>
            <a:t>Performance measurement system</a:t>
          </a:r>
          <a:endParaRPr lang="en-US" sz="1500" b="1" kern="1200" dirty="0">
            <a:solidFill>
              <a:sysClr val="windowText" lastClr="000000"/>
            </a:solidFill>
          </a:endParaRPr>
        </a:p>
      </dsp:txBody>
      <dsp:txXfrm>
        <a:off x="2248543" y="3848748"/>
        <a:ext cx="1868542" cy="716243"/>
      </dsp:txXfrm>
    </dsp:sp>
    <dsp:sp modelId="{E1F48361-8792-435B-9701-53B61814CC29}">
      <dsp:nvSpPr>
        <dsp:cNvPr id="0" name=""/>
        <dsp:cNvSpPr/>
      </dsp:nvSpPr>
      <dsp:spPr>
        <a:xfrm>
          <a:off x="2247769" y="21333"/>
          <a:ext cx="4528751" cy="4528751"/>
        </a:xfrm>
        <a:custGeom>
          <a:avLst/>
          <a:gdLst/>
          <a:ahLst/>
          <a:cxnLst/>
          <a:rect l="0" t="0" r="0" b="0"/>
          <a:pathLst>
            <a:path>
              <a:moveTo>
                <a:pt x="584895" y="3783172"/>
              </a:moveTo>
              <a:arcTo wR="2264375" hR="2264375" stAng="8272570" swAng="1109289"/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53BE31-420F-4629-80AF-83D6F8478C86}">
      <dsp:nvSpPr>
        <dsp:cNvPr id="0" name=""/>
        <dsp:cNvSpPr/>
      </dsp:nvSpPr>
      <dsp:spPr>
        <a:xfrm>
          <a:off x="1430917" y="2393000"/>
          <a:ext cx="1888265" cy="79373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ysClr val="windowText" lastClr="000000"/>
              </a:solidFill>
            </a:rPr>
            <a:t>Performance measurement review</a:t>
          </a:r>
          <a:endParaRPr lang="en-US" sz="1500" b="1" kern="1200" dirty="0">
            <a:solidFill>
              <a:sysClr val="windowText" lastClr="000000"/>
            </a:solidFill>
          </a:endParaRPr>
        </a:p>
      </dsp:txBody>
      <dsp:txXfrm>
        <a:off x="1469664" y="2431747"/>
        <a:ext cx="1810771" cy="716243"/>
      </dsp:txXfrm>
    </dsp:sp>
    <dsp:sp modelId="{19AFB20A-4B3E-445C-A702-D8853351C6FE}">
      <dsp:nvSpPr>
        <dsp:cNvPr id="0" name=""/>
        <dsp:cNvSpPr/>
      </dsp:nvSpPr>
      <dsp:spPr>
        <a:xfrm>
          <a:off x="2375681" y="-111519"/>
          <a:ext cx="4528751" cy="4528751"/>
        </a:xfrm>
        <a:custGeom>
          <a:avLst/>
          <a:gdLst/>
          <a:ahLst/>
          <a:cxnLst/>
          <a:rect l="0" t="0" r="0" b="0"/>
          <a:pathLst>
            <a:path>
              <a:moveTo>
                <a:pt x="12211" y="2499224"/>
              </a:moveTo>
              <a:arcTo wR="2264375" hR="2264375" stAng="10442814" swAng="794138"/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6BD94C-EF91-4DA5-B6AB-7A4238E5A95B}">
      <dsp:nvSpPr>
        <dsp:cNvPr id="0" name=""/>
        <dsp:cNvSpPr/>
      </dsp:nvSpPr>
      <dsp:spPr>
        <a:xfrm>
          <a:off x="1676402" y="1066800"/>
          <a:ext cx="1822042" cy="79373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ysClr val="windowText" lastClr="000000"/>
              </a:solidFill>
            </a:rPr>
            <a:t>Continuous improvement</a:t>
          </a:r>
          <a:endParaRPr lang="en-US" sz="1500" b="1" kern="1200" dirty="0">
            <a:solidFill>
              <a:sysClr val="windowText" lastClr="000000"/>
            </a:solidFill>
          </a:endParaRPr>
        </a:p>
      </dsp:txBody>
      <dsp:txXfrm>
        <a:off x="1715149" y="1105547"/>
        <a:ext cx="1744548" cy="716243"/>
      </dsp:txXfrm>
    </dsp:sp>
    <dsp:sp modelId="{41001A8F-29E6-4E1E-896C-A17ED7311D66}">
      <dsp:nvSpPr>
        <dsp:cNvPr id="0" name=""/>
        <dsp:cNvSpPr/>
      </dsp:nvSpPr>
      <dsp:spPr>
        <a:xfrm>
          <a:off x="2181408" y="451020"/>
          <a:ext cx="4528751" cy="4528751"/>
        </a:xfrm>
        <a:custGeom>
          <a:avLst/>
          <a:gdLst/>
          <a:ahLst/>
          <a:cxnLst/>
          <a:rect l="0" t="0" r="0" b="0"/>
          <a:pathLst>
            <a:path>
              <a:moveTo>
                <a:pt x="717837" y="610405"/>
              </a:moveTo>
              <a:arcTo wR="2264375" hR="2264375" stAng="13615352" swAng="1174747"/>
            </a:path>
          </a:pathLst>
        </a:custGeom>
        <a:noFill/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3DC81-8C8A-4A41-B429-22993C97AE86}">
      <dsp:nvSpPr>
        <dsp:cNvPr id="0" name=""/>
        <dsp:cNvSpPr/>
      </dsp:nvSpPr>
      <dsp:spPr>
        <a:xfrm>
          <a:off x="2120" y="270196"/>
          <a:ext cx="1887512" cy="755005"/>
        </a:xfrm>
        <a:prstGeom prst="chevron">
          <a:avLst/>
        </a:prstGeom>
        <a:solidFill>
          <a:srgbClr val="FFC00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ysClr val="windowText" lastClr="000000"/>
              </a:solidFill>
            </a:rPr>
            <a:t>Step 1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ysClr val="windowText" lastClr="000000"/>
              </a:solidFill>
            </a:rPr>
            <a:t>Build the Team</a:t>
          </a:r>
          <a:endParaRPr lang="en-US" sz="1300" b="1" kern="1200" dirty="0">
            <a:solidFill>
              <a:sysClr val="windowText" lastClr="000000"/>
            </a:solidFill>
          </a:endParaRPr>
        </a:p>
      </dsp:txBody>
      <dsp:txXfrm>
        <a:off x="379623" y="270196"/>
        <a:ext cx="1132507" cy="755005"/>
      </dsp:txXfrm>
    </dsp:sp>
    <dsp:sp modelId="{B7A25E86-F482-4E49-81D1-852D2D7683C8}">
      <dsp:nvSpPr>
        <dsp:cNvPr id="0" name=""/>
        <dsp:cNvSpPr/>
      </dsp:nvSpPr>
      <dsp:spPr>
        <a:xfrm>
          <a:off x="1700882" y="270196"/>
          <a:ext cx="1887512" cy="755005"/>
        </a:xfrm>
        <a:prstGeom prst="chevron">
          <a:avLst/>
        </a:prstGeom>
        <a:solidFill>
          <a:srgbClr val="92D05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ysClr val="windowText" lastClr="000000"/>
              </a:solidFill>
            </a:rPr>
            <a:t>Step 2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ysClr val="windowText" lastClr="000000"/>
              </a:solidFill>
            </a:rPr>
            <a:t>Market Research</a:t>
          </a:r>
          <a:endParaRPr lang="en-US" sz="1300" b="1" kern="1200" dirty="0">
            <a:solidFill>
              <a:sysClr val="windowText" lastClr="000000"/>
            </a:solidFill>
          </a:endParaRPr>
        </a:p>
      </dsp:txBody>
      <dsp:txXfrm>
        <a:off x="2078385" y="270196"/>
        <a:ext cx="1132507" cy="755005"/>
      </dsp:txXfrm>
    </dsp:sp>
    <dsp:sp modelId="{F447C048-6FD1-46B1-A4FD-5731EFAD01F7}">
      <dsp:nvSpPr>
        <dsp:cNvPr id="0" name=""/>
        <dsp:cNvSpPr/>
      </dsp:nvSpPr>
      <dsp:spPr>
        <a:xfrm>
          <a:off x="3399643" y="270196"/>
          <a:ext cx="1887512" cy="755005"/>
        </a:xfrm>
        <a:prstGeom prst="chevron">
          <a:avLst/>
        </a:prstGeom>
        <a:solidFill>
          <a:schemeClr val="bg1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ysClr val="windowText" lastClr="000000"/>
              </a:solidFill>
            </a:rPr>
            <a:t>Step 3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ysClr val="windowText" lastClr="000000"/>
              </a:solidFill>
            </a:rPr>
            <a:t>Strategy Development</a:t>
          </a:r>
          <a:endParaRPr lang="en-US" sz="1300" b="1" kern="1200" dirty="0">
            <a:solidFill>
              <a:sysClr val="windowText" lastClr="000000"/>
            </a:solidFill>
          </a:endParaRPr>
        </a:p>
      </dsp:txBody>
      <dsp:txXfrm>
        <a:off x="3777146" y="270196"/>
        <a:ext cx="1132507" cy="755005"/>
      </dsp:txXfrm>
    </dsp:sp>
    <dsp:sp modelId="{583BB028-0BFF-40E6-B7DD-291D330FB1BE}">
      <dsp:nvSpPr>
        <dsp:cNvPr id="0" name=""/>
        <dsp:cNvSpPr/>
      </dsp:nvSpPr>
      <dsp:spPr>
        <a:xfrm>
          <a:off x="5098405" y="270196"/>
          <a:ext cx="1887512" cy="755005"/>
        </a:xfrm>
        <a:prstGeom prst="chevron">
          <a:avLst/>
        </a:prstGeom>
        <a:solidFill>
          <a:srgbClr val="0070C0"/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Step 4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Contract Negotiation</a:t>
          </a:r>
          <a:endParaRPr lang="en-US" sz="13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75908" y="270196"/>
        <a:ext cx="1132507" cy="755005"/>
      </dsp:txXfrm>
    </dsp:sp>
    <dsp:sp modelId="{C5D90A40-B7F7-472B-9262-E32B8295DB62}">
      <dsp:nvSpPr>
        <dsp:cNvPr id="0" name=""/>
        <dsp:cNvSpPr/>
      </dsp:nvSpPr>
      <dsp:spPr>
        <a:xfrm>
          <a:off x="6797166" y="270196"/>
          <a:ext cx="1887512" cy="755005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Step 5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SRM</a:t>
          </a:r>
          <a:endParaRPr lang="en-US" sz="13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74669" y="270196"/>
        <a:ext cx="1132507" cy="755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1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pPr>
              <a:defRPr/>
            </a:pPr>
            <a:fld id="{0A6252C8-60D7-4BEF-BA9E-6FE39531170F}" type="datetimeFigureOut">
              <a:rPr lang="en-US"/>
              <a:pPr>
                <a:defRPr/>
              </a:pPr>
              <a:t>9/4/2014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7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677"/>
            <a:ext cx="3037840" cy="46513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pPr>
              <a:defRPr/>
            </a:pPr>
            <a:fld id="{56F103E2-E77D-4C14-92EC-F02B0E06D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559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9" y="1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677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9" y="8829677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A1DD8FE-E8B3-4450-B359-3CFE3799A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6118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12DC70-E94B-4C98-86DF-76F8AEF369EA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0" y="152400"/>
            <a:ext cx="9144000" cy="4064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PURCHASING &amp; SUPPLY CHAIN MANAGEMENT,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6e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pperplate Gothic Bold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4114800"/>
            <a:ext cx="6248400" cy="1524000"/>
          </a:xfrm>
          <a:noFill/>
        </p:spPr>
        <p:txBody>
          <a:bodyPr/>
          <a:lstStyle>
            <a:lvl1pPr marL="0" indent="0" algn="r">
              <a:buFontTx/>
              <a:buNone/>
              <a:defRPr sz="3600" i="1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91000" y="6019800"/>
            <a:ext cx="4648200" cy="701675"/>
          </a:xfrm>
        </p:spPr>
        <p:txBody>
          <a:bodyPr anchor="b"/>
          <a:lstStyle>
            <a:lvl1pPr>
              <a:defRPr sz="1600" i="1" dirty="0" err="1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en-US" smtClean="0"/>
              <a:t>SOUTH-WESTERN CENGAGE LEARNING</a:t>
            </a:r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 userDrawn="1"/>
        </p:nvSpPr>
        <p:spPr bwMode="auto">
          <a:xfrm>
            <a:off x="304800" y="1143000"/>
            <a:ext cx="8534400" cy="245745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4800" i="1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93" y="3924656"/>
            <a:ext cx="1819728" cy="2247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29600" y="6245225"/>
            <a:ext cx="609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E56A3-08CD-4E68-AE7B-938B29DF95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3B18E-010D-4B2B-B41B-56C8E96F7C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229600" y="6245225"/>
            <a:ext cx="685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1A561-29C3-472D-9C42-CAF3BBB387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029FB-50EA-4079-A502-EC70D4ED29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58B15-3FA7-48D8-B8BD-0E18E400D5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55F0A-25B5-4FFB-B805-97AE8F6B87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C24D2-6BBF-47FD-AB14-56F7DC4F8D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3E218-88CC-44D5-BFC3-4C918A2F8B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27BCE-E00D-4BC4-B219-26C2B21A0B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</a:t>
            </a:r>
            <a:r>
              <a:rPr lang="en-US" dirty="0" smtClean="0"/>
              <a:t>6e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854C-8C89-4381-987B-ACE93BE96C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096000"/>
            <a:ext cx="7772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US" smtClean="0"/>
              <a:t>Purchasing &amp; Supply Chain Management, 6e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245225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FA6F975-C5E0-420C-9788-29B54798F76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6248400"/>
            <a:ext cx="26670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l"/>
            <a:r>
              <a:rPr lang="en-US" sz="800" b="1" dirty="0" smtClean="0">
                <a:solidFill>
                  <a:srgbClr val="002060"/>
                </a:solidFill>
                <a:effectLst/>
              </a:rPr>
              <a:t>©</a:t>
            </a:r>
            <a:r>
              <a:rPr lang="en-US" sz="800" b="1" baseline="0" dirty="0" smtClean="0">
                <a:solidFill>
                  <a:srgbClr val="002060"/>
                </a:solidFill>
                <a:effectLst/>
              </a:rPr>
              <a:t> 2016 Cengage Learning. All rights reserved. May not be scanned, copied or duplicated, or posted to a publically accessible website, in whole or in part.</a:t>
            </a:r>
            <a:endParaRPr lang="en-US" sz="800" b="1" dirty="0">
              <a:solidFill>
                <a:srgbClr val="002060"/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14800" y="6019800"/>
            <a:ext cx="4876800" cy="701675"/>
          </a:xfrm>
        </p:spPr>
        <p:txBody>
          <a:bodyPr/>
          <a:lstStyle/>
          <a:p>
            <a:pPr>
              <a:defRPr/>
            </a:pPr>
            <a:r>
              <a:rPr lang="en-US" sz="1800" dirty="0" smtClean="0"/>
              <a:t>SOUTH-WESTERN CENGAGE LEARNING</a:t>
            </a:r>
            <a:endParaRPr lang="en-US" sz="1800" dirty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1600200"/>
            <a:ext cx="8534400" cy="17526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Category Strategy Development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Chapter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Aligning supply management and enterprise objectives</a:t>
            </a:r>
          </a:p>
          <a:p>
            <a:r>
              <a:rPr lang="en-US" dirty="0" smtClean="0"/>
              <a:t>What is a category strategy?</a:t>
            </a:r>
          </a:p>
          <a:p>
            <a:r>
              <a:rPr lang="en-US" dirty="0" smtClean="0"/>
              <a:t>Category strategy development</a:t>
            </a:r>
          </a:p>
          <a:p>
            <a:r>
              <a:rPr lang="en-US" dirty="0" smtClean="0"/>
              <a:t>Category strategy outcomes</a:t>
            </a:r>
          </a:p>
          <a:p>
            <a:r>
              <a:rPr lang="en-US" dirty="0" smtClean="0"/>
              <a:t>E-reverse auctions</a:t>
            </a:r>
          </a:p>
          <a:p>
            <a:r>
              <a:rPr lang="en-US" dirty="0" smtClean="0"/>
              <a:t>Stages of supply management transformation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markets will firm compete in?</a:t>
            </a:r>
          </a:p>
          <a:p>
            <a:pPr lvl="1"/>
            <a:r>
              <a:rPr lang="en-US" dirty="0" smtClean="0"/>
              <a:t>On what basis?</a:t>
            </a:r>
          </a:p>
          <a:p>
            <a:r>
              <a:rPr lang="en-US" dirty="0" smtClean="0"/>
              <a:t>What are the long-term and short-term business goals?</a:t>
            </a:r>
          </a:p>
          <a:p>
            <a:r>
              <a:rPr lang="en-US" dirty="0" smtClean="0"/>
              <a:t>What are budgetary and economic resource constraints?</a:t>
            </a:r>
          </a:p>
          <a:p>
            <a:pPr lvl="1"/>
            <a:r>
              <a:rPr lang="en-US" dirty="0" smtClean="0"/>
              <a:t>How will these be allocated to functional groups and business units?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Arrow Connector 26"/>
          <p:cNvCxnSpPr>
            <a:stCxn id="15" idx="3"/>
            <a:endCxn id="13" idx="1"/>
          </p:cNvCxnSpPr>
          <p:nvPr/>
        </p:nvCxnSpPr>
        <p:spPr>
          <a:xfrm>
            <a:off x="3429000" y="4739640"/>
            <a:ext cx="1143000" cy="841326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5" idx="3"/>
            <a:endCxn id="12" idx="1"/>
          </p:cNvCxnSpPr>
          <p:nvPr/>
        </p:nvCxnSpPr>
        <p:spPr>
          <a:xfrm>
            <a:off x="3429000" y="4739640"/>
            <a:ext cx="1143000" cy="3126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5" idx="3"/>
            <a:endCxn id="11" idx="1"/>
          </p:cNvCxnSpPr>
          <p:nvPr/>
        </p:nvCxnSpPr>
        <p:spPr>
          <a:xfrm flipV="1">
            <a:off x="3429000" y="3904566"/>
            <a:ext cx="1143000" cy="83507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3"/>
            <a:endCxn id="10" idx="1"/>
          </p:cNvCxnSpPr>
          <p:nvPr/>
        </p:nvCxnSpPr>
        <p:spPr>
          <a:xfrm>
            <a:off x="3429000" y="2703213"/>
            <a:ext cx="1143000" cy="36002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3"/>
            <a:endCxn id="6" idx="1"/>
          </p:cNvCxnSpPr>
          <p:nvPr/>
        </p:nvCxnSpPr>
        <p:spPr>
          <a:xfrm flipV="1">
            <a:off x="3429000" y="2225040"/>
            <a:ext cx="1143000" cy="478173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dirty="0" smtClean="0"/>
              <a:t>How Companies Create</a:t>
            </a:r>
            <a:br>
              <a:rPr lang="en-US" dirty="0" smtClean="0"/>
            </a:br>
            <a:r>
              <a:rPr lang="en-US" dirty="0" smtClean="0"/>
              <a:t>Shareholder Value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1905000"/>
            <a:ext cx="3810000" cy="6400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 smtClean="0"/>
              <a:t>Raise prices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2743200"/>
            <a:ext cx="3810000" cy="6400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 smtClean="0"/>
              <a:t>Increase volume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3581400"/>
            <a:ext cx="38100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Reduce cost of employees (downsize)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4419600"/>
            <a:ext cx="38100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Reduce cost of process and waste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5257800"/>
            <a:ext cx="3810000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Reduce cost of goods and services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" y="2383173"/>
            <a:ext cx="3124200" cy="6400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182880"/>
            <a:r>
              <a:rPr lang="en-US" sz="2000" b="1" dirty="0" smtClean="0"/>
              <a:t>1.  Increase revenues</a:t>
            </a:r>
            <a:endParaRPr 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04800" y="4419600"/>
            <a:ext cx="3124200" cy="6400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marL="182880"/>
            <a:r>
              <a:rPr lang="en-US" sz="2000" b="1" dirty="0" smtClean="0"/>
              <a:t>2.  Decrease costs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Integrative Strategy Development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600563"/>
              </p:ext>
            </p:extLst>
          </p:nvPr>
        </p:nvGraphicFramePr>
        <p:xfrm>
          <a:off x="457200" y="1447800"/>
          <a:ext cx="8229600" cy="4495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Integrative Strategy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Corporate strategies</a:t>
            </a:r>
          </a:p>
          <a:p>
            <a:pPr lvl="1"/>
            <a:r>
              <a:rPr lang="en-US" dirty="0" smtClean="0"/>
              <a:t>Definition of businesses in which to participate</a:t>
            </a:r>
          </a:p>
          <a:p>
            <a:pPr lvl="1"/>
            <a:r>
              <a:rPr lang="en-US" dirty="0" smtClean="0"/>
              <a:t>Acquisition and allocation of resources to these business units</a:t>
            </a:r>
          </a:p>
          <a:p>
            <a:r>
              <a:rPr lang="en-US" dirty="0" smtClean="0"/>
              <a:t>Business unit strategies</a:t>
            </a:r>
          </a:p>
          <a:p>
            <a:pPr lvl="1"/>
            <a:r>
              <a:rPr lang="en-US" dirty="0" smtClean="0"/>
              <a:t>Scope or boundaries of each business and links with corporate strategy</a:t>
            </a:r>
          </a:p>
          <a:p>
            <a:pPr lvl="1"/>
            <a:r>
              <a:rPr lang="en-US" dirty="0" smtClean="0"/>
              <a:t>Basis of competitive advantage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Integrative Strategy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management strategies</a:t>
            </a:r>
          </a:p>
          <a:p>
            <a:pPr lvl="1"/>
            <a:r>
              <a:rPr lang="en-US" dirty="0" smtClean="0"/>
              <a:t>Support desired competitive business-level strategy</a:t>
            </a:r>
          </a:p>
          <a:p>
            <a:pPr lvl="1"/>
            <a:r>
              <a:rPr lang="en-US" dirty="0" smtClean="0"/>
              <a:t>How to complement other functional strategies</a:t>
            </a:r>
          </a:p>
          <a:p>
            <a:r>
              <a:rPr lang="en-US" dirty="0" smtClean="0"/>
              <a:t>Category/Sourcing strategies</a:t>
            </a:r>
          </a:p>
          <a:p>
            <a:pPr lvl="1"/>
            <a:r>
              <a:rPr lang="en-US" dirty="0" smtClean="0"/>
              <a:t>How to purchase commodities to support higher-level strategies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Integrative Strategy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0" y="1219200"/>
          <a:ext cx="9144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Curved Down Arrow 16"/>
          <p:cNvSpPr/>
          <p:nvPr/>
        </p:nvSpPr>
        <p:spPr>
          <a:xfrm>
            <a:off x="3657600" y="2438400"/>
            <a:ext cx="1905000" cy="1066800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urved Down Arrow 18"/>
          <p:cNvSpPr/>
          <p:nvPr/>
        </p:nvSpPr>
        <p:spPr>
          <a:xfrm rot="10800000">
            <a:off x="3505200" y="3733800"/>
            <a:ext cx="1981200" cy="1066800"/>
          </a:xfrm>
          <a:prstGeom prst="curved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Enabling Effective Category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Allocate resources initially, including assessment of current spend, data collection, market research, training, and people</a:t>
            </a:r>
          </a:p>
          <a:p>
            <a:r>
              <a:rPr lang="en-US" dirty="0" smtClean="0"/>
              <a:t>Validate savings or contribution to other company objectives achieved by supply management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Enabling Effective Category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Sustain initiative through presentations to senior executives who support the move towards an integrated supply management function with other functional groups in supply chain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Translating Objectives</a:t>
            </a:r>
            <a:r>
              <a:rPr lang="en-US" dirty="0" smtClean="0">
                <a:sym typeface="Wingdings" pitchFamily="2" charset="2"/>
              </a:rPr>
              <a:t>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reduction objectives</a:t>
            </a:r>
          </a:p>
          <a:p>
            <a:pPr lvl="1"/>
            <a:r>
              <a:rPr lang="en-US" dirty="0" smtClean="0"/>
              <a:t>Be low-cost producer in industry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Reduce material costs by 15% in 1 year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Reduce levels of inventory required to supply internal customers</a:t>
            </a:r>
          </a:p>
          <a:p>
            <a:pPr lvl="2"/>
            <a:r>
              <a:rPr lang="en-US" dirty="0" smtClean="0"/>
              <a:t>Reduce raw material inventory ≤ 20 days’ supply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Translating Objectives</a:t>
            </a:r>
            <a:r>
              <a:rPr lang="en-US" dirty="0" smtClean="0">
                <a:sym typeface="Wingdings" pitchFamily="2" charset="2"/>
              </a:rPr>
              <a:t>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Technology/new product development objectives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Outsource non-core competency activities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Qualify 2 new suppliers for all major services by end of fiscal year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Develop new products and services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Develop formal supplier integration process manual by 12/31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Translating Objectives</a:t>
            </a:r>
            <a:r>
              <a:rPr lang="en-US" dirty="0" smtClean="0">
                <a:sym typeface="Wingdings" pitchFamily="2" charset="2"/>
              </a:rPr>
              <a:t>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base reduction objectives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Reduce number of suppliers used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Reduce total supply base by 30% in next 6 months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Reduce product complexity</a:t>
            </a:r>
          </a:p>
          <a:p>
            <a:pPr lvl="2"/>
            <a:r>
              <a:rPr lang="en-US" sz="2400" dirty="0" smtClean="0">
                <a:sym typeface="Wingdings" pitchFamily="2" charset="2"/>
              </a:rPr>
              <a:t>Identify $300K in potential cost savings opportunities with 2 suppliers by 12/31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Translating Objectives</a:t>
            </a:r>
            <a:r>
              <a:rPr lang="en-US" dirty="0" smtClean="0">
                <a:sym typeface="Wingdings" pitchFamily="2" charset="2"/>
              </a:rPr>
              <a:t>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assurance objectives</a:t>
            </a:r>
            <a:endParaRPr lang="en-US" dirty="0" smtClean="0">
              <a:sym typeface="Wingdings" pitchFamily="2" charset="2"/>
            </a:endParaRPr>
          </a:p>
          <a:p>
            <a:pPr lvl="1"/>
            <a:r>
              <a:rPr lang="en-US" dirty="0" smtClean="0">
                <a:sym typeface="Wingdings" pitchFamily="2" charset="2"/>
              </a:rPr>
              <a:t>Assure uninterrupted supply from identified suppliers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Reduce cycle time on key parts to  ≤ 1 week within 6 months</a:t>
            </a:r>
          </a:p>
          <a:p>
            <a:r>
              <a:rPr lang="en-US" dirty="0" smtClean="0">
                <a:sym typeface="Wingdings" pitchFamily="2" charset="2"/>
              </a:rPr>
              <a:t>Quality objectives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Increase quality of services and products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Reduce average defects by 200 </a:t>
            </a:r>
            <a:r>
              <a:rPr lang="en-US" dirty="0" err="1" smtClean="0">
                <a:sym typeface="Wingdings" pitchFamily="2" charset="2"/>
              </a:rPr>
              <a:t>ppm</a:t>
            </a:r>
            <a:r>
              <a:rPr lang="en-US" dirty="0" smtClean="0">
                <a:sym typeface="Wingdings" pitchFamily="2" charset="2"/>
              </a:rPr>
              <a:t> on all material receipts within 1 year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Category Strategy?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Understand business unit requirements</a:t>
            </a:r>
          </a:p>
          <a:p>
            <a:pPr lvl="1"/>
            <a:r>
              <a:rPr lang="en-US" dirty="0" smtClean="0"/>
              <a:t>Conduct research on supply market characteristics</a:t>
            </a:r>
          </a:p>
          <a:p>
            <a:pPr lvl="1"/>
            <a:r>
              <a:rPr lang="en-US" dirty="0" smtClean="0"/>
              <a:t>Evaluate specific suppliers and establish capabilities</a:t>
            </a:r>
          </a:p>
          <a:p>
            <a:pPr lvl="1"/>
            <a:r>
              <a:rPr lang="en-US" dirty="0" smtClean="0"/>
              <a:t>Develop a strategy aligning supply capabilities and demand requirements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4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Category Strategy?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Activities (cont.)</a:t>
            </a:r>
          </a:p>
          <a:p>
            <a:pPr lvl="1"/>
            <a:r>
              <a:rPr lang="en-US" dirty="0" smtClean="0"/>
              <a:t>Determine optimal relationship characteristics and price/cost issues</a:t>
            </a:r>
          </a:p>
          <a:p>
            <a:pPr lvl="1"/>
            <a:r>
              <a:rPr lang="en-US" dirty="0" smtClean="0"/>
              <a:t>Develop business case</a:t>
            </a:r>
          </a:p>
          <a:p>
            <a:pPr lvl="1"/>
            <a:r>
              <a:rPr lang="en-US" dirty="0" smtClean="0"/>
              <a:t>Develop negotiation and contract strategy</a:t>
            </a:r>
          </a:p>
          <a:p>
            <a:pPr lvl="1"/>
            <a:r>
              <a:rPr lang="en-US" dirty="0" smtClean="0"/>
              <a:t>Execute the negotiation and develop contract</a:t>
            </a:r>
          </a:p>
          <a:p>
            <a:pPr lvl="1"/>
            <a:r>
              <a:rPr lang="en-US" dirty="0" smtClean="0"/>
              <a:t>Establish basis for ongoing management and continuous improvement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2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of a Category 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Engage internal stakeholders and fully understand their requirements</a:t>
            </a:r>
          </a:p>
          <a:p>
            <a:r>
              <a:rPr lang="en-US" dirty="0" smtClean="0"/>
              <a:t>Scan the marketplace to understand market trends, cost drivers, and risks</a:t>
            </a:r>
          </a:p>
          <a:p>
            <a:r>
              <a:rPr lang="en-US" dirty="0" smtClean="0"/>
              <a:t>Build a strategy that aligns stakeholder requirements with supply market realities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93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 Requiring a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projects</a:t>
            </a:r>
          </a:p>
          <a:p>
            <a:r>
              <a:rPr lang="en-US" dirty="0" smtClean="0"/>
              <a:t>Significant spend</a:t>
            </a:r>
          </a:p>
          <a:p>
            <a:pPr lvl="1"/>
            <a:r>
              <a:rPr lang="en-US" dirty="0" smtClean="0"/>
              <a:t>Amount may vary by company</a:t>
            </a:r>
          </a:p>
          <a:p>
            <a:r>
              <a:rPr lang="en-US" dirty="0" smtClean="0"/>
              <a:t>High risk categories that could impact operations or customers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78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Minimizing risk to the enterprise</a:t>
            </a:r>
          </a:p>
          <a:p>
            <a:r>
              <a:rPr lang="en-US" dirty="0" smtClean="0"/>
              <a:t>Reducing total cost of ownership for a category</a:t>
            </a:r>
          </a:p>
          <a:p>
            <a:r>
              <a:rPr lang="en-US" dirty="0" smtClean="0"/>
              <a:t>Improving category performance along key dimensions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63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Spend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did the business spend its money on over the past year?</a:t>
            </a:r>
          </a:p>
          <a:p>
            <a:r>
              <a:rPr lang="en-US" dirty="0" smtClean="0"/>
              <a:t>Did the business receive right amount of products and </a:t>
            </a:r>
            <a:r>
              <a:rPr lang="en-US" dirty="0" smtClean="0"/>
              <a:t>services, </a:t>
            </a:r>
            <a:r>
              <a:rPr lang="en-US" dirty="0" smtClean="0"/>
              <a:t>given what it paid for them?</a:t>
            </a:r>
          </a:p>
          <a:p>
            <a:pPr lvl="1"/>
            <a:r>
              <a:rPr lang="en-US" dirty="0" smtClean="0"/>
              <a:t>Sarbanes/Oxley </a:t>
            </a:r>
            <a:r>
              <a:rPr lang="en-US" dirty="0" smtClean="0"/>
              <a:t>Act issue</a:t>
            </a:r>
            <a:endParaRPr lang="en-US" dirty="0" smtClean="0"/>
          </a:p>
          <a:p>
            <a:r>
              <a:rPr lang="en-US" dirty="0" smtClean="0"/>
              <a:t>What suppliers received majority of business?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Spend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suppliers charge accurate price across all divisions vs. P.O. requirements, contracts, and SOWs?</a:t>
            </a:r>
          </a:p>
          <a:p>
            <a:r>
              <a:rPr lang="en-US" dirty="0" smtClean="0"/>
              <a:t>Which divisions spent their money on products and services that were correctly budgeted for?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a Spend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opportunities to …?</a:t>
            </a:r>
          </a:p>
          <a:p>
            <a:pPr lvl="1"/>
            <a:r>
              <a:rPr lang="en-US" dirty="0" smtClean="0"/>
              <a:t>Combine volumes of spending from different businesses</a:t>
            </a:r>
          </a:p>
          <a:p>
            <a:pPr lvl="1"/>
            <a:r>
              <a:rPr lang="en-US" dirty="0" smtClean="0"/>
              <a:t>Standardize product requirements</a:t>
            </a:r>
          </a:p>
          <a:p>
            <a:pPr lvl="1"/>
            <a:r>
              <a:rPr lang="en-US" dirty="0" smtClean="0"/>
              <a:t>Reduce number of suppliers</a:t>
            </a:r>
          </a:p>
          <a:p>
            <a:pPr lvl="1"/>
            <a:r>
              <a:rPr lang="en-US" dirty="0" smtClean="0"/>
              <a:t>Exploit market conditions for better pricing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 smtClean="0"/>
              <a:t>Challenges in Conducting</a:t>
            </a:r>
            <a:br>
              <a:rPr lang="en-US" dirty="0" smtClean="0"/>
            </a:br>
            <a:r>
              <a:rPr lang="en-US" dirty="0" smtClean="0"/>
              <a:t>a Comprehensive Spend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Difficulty in obtaining timely and accurate information</a:t>
            </a:r>
          </a:p>
          <a:p>
            <a:r>
              <a:rPr lang="en-US" dirty="0" smtClean="0"/>
              <a:t>Impact of mergers and acquisitions</a:t>
            </a:r>
          </a:p>
          <a:p>
            <a:pPr lvl="1"/>
            <a:r>
              <a:rPr lang="en-US" dirty="0" smtClean="0"/>
              <a:t>Different recording procedures</a:t>
            </a:r>
          </a:p>
          <a:p>
            <a:pPr lvl="1"/>
            <a:r>
              <a:rPr lang="en-US" dirty="0" smtClean="0"/>
              <a:t>Different accounting systems</a:t>
            </a:r>
          </a:p>
          <a:p>
            <a:pPr lvl="1"/>
            <a:r>
              <a:rPr lang="en-US" dirty="0" smtClean="0"/>
              <a:t>Difficulty in translating data between systems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 in Spend Analysis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975055"/>
              </p:ext>
            </p:extLst>
          </p:nvPr>
        </p:nvGraphicFramePr>
        <p:xfrm>
          <a:off x="457200" y="11430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114300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Spend Analysis Spreadsheet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678363"/>
          </a:xfrm>
        </p:spPr>
        <p:txBody>
          <a:bodyPr/>
          <a:lstStyle/>
          <a:p>
            <a:r>
              <a:rPr lang="en-US" dirty="0" smtClean="0"/>
              <a:t>Sort data by </a:t>
            </a:r>
            <a:r>
              <a:rPr lang="en-US" dirty="0" smtClean="0"/>
              <a:t>category</a:t>
            </a:r>
            <a:endParaRPr lang="en-US" dirty="0" smtClean="0"/>
          </a:p>
          <a:p>
            <a:r>
              <a:rPr lang="en-US" dirty="0" smtClean="0"/>
              <a:t>Find total spend by </a:t>
            </a:r>
            <a:r>
              <a:rPr lang="en-US" dirty="0" smtClean="0"/>
              <a:t>category</a:t>
            </a:r>
            <a:endParaRPr lang="en-US" dirty="0" smtClean="0"/>
          </a:p>
          <a:p>
            <a:r>
              <a:rPr lang="en-US" dirty="0" smtClean="0"/>
              <a:t>Chart top 10 by descending $ spend</a:t>
            </a:r>
          </a:p>
          <a:p>
            <a:r>
              <a:rPr lang="en-US" dirty="0" smtClean="0"/>
              <a:t>Find number of suppliers by </a:t>
            </a:r>
            <a:r>
              <a:rPr lang="en-US" dirty="0" smtClean="0"/>
              <a:t>category</a:t>
            </a:r>
            <a:endParaRPr lang="en-US" dirty="0" smtClean="0"/>
          </a:p>
          <a:p>
            <a:r>
              <a:rPr lang="en-US" dirty="0" smtClean="0"/>
              <a:t>Chart top 10 by descending number of suppliers</a:t>
            </a:r>
          </a:p>
          <a:p>
            <a:r>
              <a:rPr lang="en-US" dirty="0" smtClean="0"/>
              <a:t>Find average </a:t>
            </a:r>
            <a:r>
              <a:rPr lang="en-US" dirty="0" smtClean="0"/>
              <a:t>spend/supplier/category</a:t>
            </a:r>
            <a:endParaRPr lang="en-US" dirty="0" smtClean="0"/>
          </a:p>
          <a:p>
            <a:r>
              <a:rPr lang="en-US" dirty="0" smtClean="0"/>
              <a:t>Apply Pareto analysis for opportunities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Spend Categories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431008"/>
              </p:ext>
            </p:extLst>
          </p:nvPr>
        </p:nvGraphicFramePr>
        <p:xfrm>
          <a:off x="304800" y="1066800"/>
          <a:ext cx="8534400" cy="5691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4800"/>
                <a:gridCol w="2844800"/>
                <a:gridCol w="2844800"/>
              </a:tblGrid>
              <a:tr h="24688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Supplier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Commodity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Annual Spend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Rebate</a:t>
                      </a:r>
                      <a:r>
                        <a:rPr lang="en-US" sz="1050" b="1" baseline="0" dirty="0" smtClean="0">
                          <a:solidFill>
                            <a:schemeClr val="tx1"/>
                          </a:solidFill>
                        </a:rPr>
                        <a:t>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Rebate fulfillment </a:t>
                      </a: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call </a:t>
                      </a: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center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$329,873,663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Invest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Investments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$130,328,512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Advert</a:t>
                      </a:r>
                      <a:r>
                        <a:rPr lang="en-US" sz="1050" b="1" baseline="0" dirty="0" smtClean="0">
                          <a:solidFill>
                            <a:schemeClr val="tx1"/>
                          </a:solidFill>
                        </a:rPr>
                        <a:t>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Advertising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$56,134,490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Repair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Service repairs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$49,339,218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Benefits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Benefits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$48,969,149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Hardware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Hardware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$40,572,450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err="1" smtClean="0">
                          <a:solidFill>
                            <a:schemeClr val="tx1"/>
                          </a:solidFill>
                        </a:rPr>
                        <a:t>Partco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Service parts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$39,910,372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Telecom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Telecommunications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$31,055,599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Display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Store displays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$30,020.969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err="1" smtClean="0">
                          <a:solidFill>
                            <a:schemeClr val="tx1"/>
                          </a:solidFill>
                        </a:rPr>
                        <a:t>Penpaper</a:t>
                      </a:r>
                      <a:r>
                        <a:rPr lang="en-US" sz="1050" b="1" baseline="0" dirty="0" smtClean="0">
                          <a:solidFill>
                            <a:schemeClr val="tx1"/>
                          </a:solidFill>
                        </a:rPr>
                        <a:t>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Paper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$29,175,843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Labor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Contract labor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$27,880,363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Supply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Paper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$23,844,707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Contract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General contracting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$22,579,113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Office</a:t>
                      </a:r>
                      <a:r>
                        <a:rPr lang="en-US" sz="1050" b="1" baseline="0" dirty="0" smtClean="0">
                          <a:solidFill>
                            <a:schemeClr val="tx1"/>
                          </a:solidFill>
                        </a:rPr>
                        <a:t>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Paper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$22,257,690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Graphics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Graphic design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$21,966,989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Payment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Business </a:t>
                      </a: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management </a:t>
                      </a: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services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$20,380,275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Freight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Surface freight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$19,369,010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Paper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Paper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$15,603,682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Service Plan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Service plan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$15,478,827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Service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Service parts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$14,868,023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Consumer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Consumer financing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$14,833,333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8288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Energy Company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Energy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US" sz="1050" b="1" dirty="0" smtClean="0">
                          <a:solidFill>
                            <a:schemeClr val="tx1"/>
                          </a:solidFill>
                        </a:rPr>
                        <a:t>$14,087,177</a:t>
                      </a:r>
                      <a:endParaRPr lang="en-US" sz="105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Spend by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493211" y="2444233"/>
            <a:ext cx="2209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Millions $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5391541"/>
              </p:ext>
            </p:extLst>
          </p:nvPr>
        </p:nvGraphicFramePr>
        <p:xfrm>
          <a:off x="457200" y="1295400"/>
          <a:ext cx="82296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Suppliers by </a:t>
            </a:r>
            <a:r>
              <a:rPr lang="en-US" dirty="0" smtClean="0"/>
              <a:t>Category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493063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Spend/Supplier by </a:t>
            </a:r>
            <a:r>
              <a:rPr lang="en-US" dirty="0" smtClean="0"/>
              <a:t>Category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3049799"/>
              </p:ext>
            </p:extLst>
          </p:nvPr>
        </p:nvGraphicFramePr>
        <p:xfrm>
          <a:off x="457200" y="1371600"/>
          <a:ext cx="82296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 of Total </a:t>
            </a:r>
            <a:r>
              <a:rPr lang="en-US" dirty="0" smtClean="0"/>
              <a:t>Spend by Category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439407"/>
              </p:ext>
            </p:extLst>
          </p:nvPr>
        </p:nvGraphicFramePr>
        <p:xfrm>
          <a:off x="228600" y="1371600"/>
          <a:ext cx="845820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Strategic Sourcing Process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295401"/>
          <a:ext cx="8686800" cy="1295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557316"/>
              </p:ext>
            </p:extLst>
          </p:nvPr>
        </p:nvGraphicFramePr>
        <p:xfrm>
          <a:off x="228600" y="2590800"/>
          <a:ext cx="8686800" cy="348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1143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GOAL: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Develop a 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scope</a:t>
                      </a:r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of work and plan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GOAL: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Understand the supply market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GOAL: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Classify suppliers and define sourcing approach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GOAL: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Negotiate a win-win contract</a:t>
                      </a:r>
                      <a:endParaRPr lang="en-US" sz="13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GOAL: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Continuously improve performance</a:t>
                      </a:r>
                      <a:endParaRPr lang="en-US" sz="13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INPUTS &amp; TOOLS: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 Project leader; Other team members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INPUTS</a:t>
                      </a:r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 &amp; TOOLS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 algn="ctr"/>
                      <a:endParaRPr lang="en-US" sz="800" b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 Interviews;</a:t>
                      </a:r>
                    </a:p>
                    <a:p>
                      <a:pPr algn="ctr"/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Online research; Conferences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INPUTS &amp; TOOLS: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 Market research; Portfolio matrix; Forecasted spend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INPUTS &amp; TOOLS: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Negotiation plan; Supplier evaluation tool</a:t>
                      </a:r>
                      <a:endParaRPr lang="en-US" sz="13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INPUTS &amp; TOOLS: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Contract;</a:t>
                      </a: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Supplier scorecard</a:t>
                      </a:r>
                      <a:endParaRPr lang="en-US" sz="13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OUTPUTS: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Baseline data; Project charter; Work plan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OUTPUTS: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Report</a:t>
                      </a:r>
                      <a:r>
                        <a:rPr lang="en-US" sz="1300" b="1" baseline="0" dirty="0" smtClean="0">
                          <a:solidFill>
                            <a:schemeClr val="tx1"/>
                          </a:solidFill>
                        </a:rPr>
                        <a:t> on supply trends, changes, pricing, capacity, etc.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OUTPUTS: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tx1"/>
                          </a:solidFill>
                        </a:rPr>
                        <a:t>Supplier evaluation tool with desired relationship</a:t>
                      </a:r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OUTPUTS: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Signed</a:t>
                      </a:r>
                      <a:r>
                        <a:rPr lang="en-US" sz="13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contract</a:t>
                      </a:r>
                      <a:endParaRPr lang="en-US" sz="13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OUTPUTS:</a:t>
                      </a:r>
                    </a:p>
                    <a:p>
                      <a:pPr algn="ctr"/>
                      <a:endParaRPr lang="en-US" sz="8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Supplier development plan; Communication</a:t>
                      </a:r>
                      <a:endParaRPr lang="en-US" sz="13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1: Build the Team</a:t>
            </a:r>
            <a:br>
              <a:rPr lang="en-US" dirty="0" smtClean="0"/>
            </a:br>
            <a:r>
              <a:rPr lang="en-US" dirty="0" smtClean="0"/>
              <a:t>and the Project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key </a:t>
            </a:r>
            <a:r>
              <a:rPr lang="en-US" dirty="0" smtClean="0"/>
              <a:t>people </a:t>
            </a:r>
            <a:r>
              <a:rPr lang="en-US" dirty="0" smtClean="0"/>
              <a:t>and </a:t>
            </a:r>
            <a:r>
              <a:rPr lang="en-US" dirty="0" smtClean="0"/>
              <a:t>subject </a:t>
            </a:r>
            <a:r>
              <a:rPr lang="en-US" dirty="0" smtClean="0"/>
              <a:t>matter experts</a:t>
            </a:r>
          </a:p>
          <a:p>
            <a:r>
              <a:rPr lang="en-US" dirty="0" smtClean="0"/>
              <a:t>Assign knowledgeable project leader</a:t>
            </a:r>
          </a:p>
          <a:p>
            <a:r>
              <a:rPr lang="en-US" dirty="0" smtClean="0"/>
              <a:t>Define scope of category strategy</a:t>
            </a:r>
          </a:p>
          <a:p>
            <a:r>
              <a:rPr lang="en-US" dirty="0" smtClean="0"/>
              <a:t>Publish project charter</a:t>
            </a:r>
          </a:p>
          <a:p>
            <a:r>
              <a:rPr lang="en-US" dirty="0" smtClean="0"/>
              <a:t>Develop work and communication plan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1: Build the Team</a:t>
            </a:r>
            <a:br>
              <a:rPr lang="en-US" dirty="0" smtClean="0"/>
            </a:br>
            <a:r>
              <a:rPr lang="en-US" dirty="0" smtClean="0"/>
              <a:t>and the Project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 smtClean="0"/>
              <a:t>Project summary document</a:t>
            </a:r>
          </a:p>
          <a:p>
            <a:pPr lvl="1"/>
            <a:r>
              <a:rPr lang="en-US" dirty="0" smtClean="0"/>
              <a:t>What is </a:t>
            </a:r>
            <a:r>
              <a:rPr lang="en-US" dirty="0" smtClean="0"/>
              <a:t>“burning platform” for </a:t>
            </a:r>
            <a:r>
              <a:rPr lang="en-US" dirty="0" smtClean="0"/>
              <a:t>project?</a:t>
            </a:r>
          </a:p>
          <a:p>
            <a:pPr lvl="1"/>
            <a:r>
              <a:rPr lang="en-US" dirty="0" smtClean="0"/>
              <a:t>What is scope of </a:t>
            </a:r>
            <a:r>
              <a:rPr lang="en-US" dirty="0" smtClean="0"/>
              <a:t>category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Who will be impacted by decision?</a:t>
            </a:r>
          </a:p>
          <a:p>
            <a:pPr lvl="1"/>
            <a:r>
              <a:rPr lang="en-US" dirty="0" smtClean="0"/>
              <a:t>What is process that will be followed?</a:t>
            </a:r>
          </a:p>
          <a:p>
            <a:pPr lvl="1"/>
            <a:r>
              <a:rPr lang="en-US" dirty="0" smtClean="0"/>
              <a:t>How much time and </a:t>
            </a:r>
            <a:r>
              <a:rPr lang="en-US" dirty="0" smtClean="0"/>
              <a:t>effort </a:t>
            </a:r>
            <a:r>
              <a:rPr lang="en-US" dirty="0" smtClean="0"/>
              <a:t>will be required?</a:t>
            </a:r>
          </a:p>
          <a:p>
            <a:pPr lvl="1"/>
            <a:r>
              <a:rPr lang="en-US" dirty="0" smtClean="0"/>
              <a:t>What is nature of potential savings and value </a:t>
            </a:r>
            <a:r>
              <a:rPr lang="en-US" dirty="0" smtClean="0"/>
              <a:t>to be created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1: Build the Team</a:t>
            </a:r>
            <a:br>
              <a:rPr lang="en-US" dirty="0" smtClean="0"/>
            </a:br>
            <a:r>
              <a:rPr lang="en-US" dirty="0" smtClean="0"/>
              <a:t>and the Project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Consider stakeholder needs</a:t>
            </a:r>
          </a:p>
          <a:p>
            <a:pPr lvl="1"/>
            <a:r>
              <a:rPr lang="en-US" dirty="0" smtClean="0"/>
              <a:t>Draw map of stakeholders and verify with key stakeholders</a:t>
            </a:r>
          </a:p>
          <a:p>
            <a:pPr lvl="1"/>
            <a:r>
              <a:rPr lang="en-US" dirty="0" smtClean="0"/>
              <a:t>Identify success criteria for each stakeholder</a:t>
            </a:r>
          </a:p>
          <a:p>
            <a:pPr lvl="1"/>
            <a:r>
              <a:rPr lang="en-US" dirty="0" smtClean="0"/>
              <a:t>Check perceptions of each stakeholder’s success </a:t>
            </a:r>
            <a:r>
              <a:rPr lang="en-US" dirty="0" smtClean="0"/>
              <a:t>criteria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1: Build the Team</a:t>
            </a:r>
            <a:br>
              <a:rPr lang="en-US" dirty="0" smtClean="0"/>
            </a:br>
            <a:r>
              <a:rPr lang="en-US" dirty="0" smtClean="0"/>
              <a:t>and the Project 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Consider stakeholder needs (cont.)</a:t>
            </a:r>
          </a:p>
          <a:p>
            <a:pPr lvl="1"/>
            <a:r>
              <a:rPr lang="en-US" dirty="0" smtClean="0"/>
              <a:t>Ensure success criteria are mutually consistent and </a:t>
            </a:r>
            <a:r>
              <a:rPr lang="en-US" dirty="0" smtClean="0"/>
              <a:t>deliverable</a:t>
            </a:r>
            <a:endParaRPr lang="en-US" dirty="0" smtClean="0"/>
          </a:p>
          <a:p>
            <a:pPr lvl="1"/>
            <a:r>
              <a:rPr lang="en-US" dirty="0" smtClean="0"/>
              <a:t>Work with stakeholders to reconcile gaps and differences</a:t>
            </a:r>
          </a:p>
          <a:p>
            <a:pPr lvl="1"/>
            <a:r>
              <a:rPr lang="en-US" dirty="0" smtClean="0"/>
              <a:t>Check and amend success criteria on ongoing basis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9848"/>
          </a:xfrm>
        </p:spPr>
        <p:txBody>
          <a:bodyPr/>
          <a:lstStyle/>
          <a:p>
            <a:r>
              <a:rPr lang="en-US" dirty="0" smtClean="0"/>
              <a:t>Steps in Identifying Stakeholders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Identify and name each stakeholder</a:t>
            </a:r>
          </a:p>
          <a:p>
            <a:r>
              <a:rPr lang="en-US" dirty="0" smtClean="0"/>
              <a:t>Note degree to which they are ready for change</a:t>
            </a:r>
          </a:p>
          <a:p>
            <a:pPr lvl="1"/>
            <a:r>
              <a:rPr lang="en-US" dirty="0" smtClean="0"/>
              <a:t>H, M, or L</a:t>
            </a:r>
          </a:p>
          <a:p>
            <a:r>
              <a:rPr lang="en-US" dirty="0" smtClean="0"/>
              <a:t>Note their capability for change</a:t>
            </a:r>
          </a:p>
          <a:p>
            <a:pPr lvl="1"/>
            <a:r>
              <a:rPr lang="en-US" dirty="0" smtClean="0"/>
              <a:t>H, M, or 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9848"/>
          </a:xfrm>
        </p:spPr>
        <p:txBody>
          <a:bodyPr/>
          <a:lstStyle/>
          <a:p>
            <a:r>
              <a:rPr lang="en-US" dirty="0" smtClean="0"/>
              <a:t>Steps in Identifying Stakeholders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Note their power (formal or informal) to make change happen</a:t>
            </a:r>
          </a:p>
          <a:p>
            <a:pPr lvl="1"/>
            <a:r>
              <a:rPr lang="en-US" dirty="0" smtClean="0"/>
              <a:t>H, M, or L</a:t>
            </a:r>
          </a:p>
          <a:p>
            <a:r>
              <a:rPr lang="en-US" dirty="0" smtClean="0"/>
              <a:t>Identify factors which will help or inhibit </a:t>
            </a:r>
            <a:r>
              <a:rPr lang="en-US" dirty="0" smtClean="0"/>
              <a:t>the change</a:t>
            </a:r>
            <a:endParaRPr lang="en-US" dirty="0" smtClean="0"/>
          </a:p>
          <a:p>
            <a:r>
              <a:rPr lang="en-US" dirty="0" smtClean="0"/>
              <a:t>Identify stakeholders and factors you need to work with to make change happen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Stakeholder Map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04800" y="1143000"/>
          <a:ext cx="8610600" cy="50709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1834"/>
                <a:gridCol w="6218766"/>
              </a:tblGrid>
              <a:tr h="40747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Stakeholder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 Needs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b"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Senior Management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Creation and capture of both current and future value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Adherence to the corporate business strategy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Operations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Assurance of supply and no discontinuity in deliveries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Compliance to GMP quality standards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Supply Chain Management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Reduction of temperature control</a:t>
                      </a:r>
                      <a:r>
                        <a:rPr lang="en-US" sz="1600" b="1" baseline="0" dirty="0" smtClean="0"/>
                        <a:t> deviations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/>
                        <a:t>Inventory visibility and control of expired product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Strategic Marketing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Product</a:t>
                      </a:r>
                      <a:r>
                        <a:rPr lang="en-US" sz="1600" b="1" baseline="0" dirty="0" smtClean="0"/>
                        <a:t> characteristics satisfying brand equity criteria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/>
                        <a:t>Superb product quality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baseline="0" dirty="0" smtClean="0"/>
                        <a:t>Customizable product design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Transactional Services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Transactional service operational efficiency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Feasibility of planned</a:t>
                      </a:r>
                      <a:r>
                        <a:rPr lang="en-US" sz="1600" b="1" baseline="0" dirty="0" smtClean="0"/>
                        <a:t> information sharing arrangements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Non-Direct Material</a:t>
                      </a:r>
                      <a:r>
                        <a:rPr lang="en-US" sz="1600" b="1" baseline="0" dirty="0" smtClean="0"/>
                        <a:t> Internal Customers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Freedom to customize specifications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Lowest achievable purchase price and ownership cost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Procurement (other)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600" b="1" dirty="0" smtClean="0"/>
                        <a:t>Absence of possible negative effects on other</a:t>
                      </a:r>
                      <a:r>
                        <a:rPr lang="en-US" sz="1600" b="1" baseline="0" dirty="0" smtClean="0"/>
                        <a:t> categories and geographies</a:t>
                      </a: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 Needs Analysis Tool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911705"/>
              </p:ext>
            </p:extLst>
          </p:nvPr>
        </p:nvGraphicFramePr>
        <p:xfrm>
          <a:off x="304801" y="1066800"/>
          <a:ext cx="8534400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3398"/>
                <a:gridCol w="3927334"/>
                <a:gridCol w="1963668"/>
              </a:tblGrid>
              <a:tr h="40747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Stakeholders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Example Needs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Change</a:t>
                      </a:r>
                    </a:p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(H,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M, L)</a:t>
                      </a:r>
                      <a:endParaRPr lang="en-US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sz="1600" b="1" dirty="0" smtClean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Conclusions</a:t>
                      </a:r>
                    </a:p>
                    <a:p>
                      <a:pPr algn="ctr"/>
                      <a:r>
                        <a:rPr lang="en-US" sz="1600" b="1" dirty="0" smtClean="0"/>
                        <a:t>(Issues</a:t>
                      </a:r>
                      <a:r>
                        <a:rPr lang="en-US" sz="1600" b="1" baseline="0" dirty="0" smtClean="0"/>
                        <a:t> to </a:t>
                      </a:r>
                      <a:r>
                        <a:rPr lang="en-US" sz="1600" b="1" baseline="0" dirty="0" smtClean="0"/>
                        <a:t>Address)</a:t>
                      </a:r>
                      <a:endParaRPr lang="en-US" sz="1600" b="1" dirty="0" smtClean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endParaRPr lang="en-US" sz="16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Change Summary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3" y="1600200"/>
          <a:ext cx="8046720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3192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  <a:gridCol w="457200"/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Stakeholder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Readiness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Capability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Power</a:t>
                      </a:r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H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H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H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President, Division 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Vice President,</a:t>
                      </a:r>
                      <a:r>
                        <a:rPr lang="en-US" b="1" baseline="0" dirty="0" smtClean="0"/>
                        <a:t> Marketing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Senior Vice President, Finance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Regional Director, Europe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Regional Director,</a:t>
                      </a:r>
                      <a:r>
                        <a:rPr lang="en-US" b="1" baseline="0" dirty="0" smtClean="0"/>
                        <a:t> East Asia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Vice President, Global Logistics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Vice President, Human</a:t>
                      </a:r>
                      <a:r>
                        <a:rPr lang="en-US" b="1" baseline="0" dirty="0" smtClean="0"/>
                        <a:t> Resources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 of Commitment Analysis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525963"/>
          </a:xfrm>
        </p:spPr>
        <p:txBody>
          <a:bodyPr/>
          <a:lstStyle/>
          <a:p>
            <a:r>
              <a:rPr lang="en-US" dirty="0" smtClean="0"/>
              <a:t>Name individual or </a:t>
            </a:r>
            <a:r>
              <a:rPr lang="en-US" dirty="0" smtClean="0"/>
              <a:t>groups of </a:t>
            </a:r>
            <a:r>
              <a:rPr lang="en-US" dirty="0" smtClean="0"/>
              <a:t>stakeholders</a:t>
            </a:r>
          </a:p>
          <a:p>
            <a:r>
              <a:rPr lang="en-US" dirty="0" smtClean="0"/>
              <a:t>Mark current status</a:t>
            </a:r>
          </a:p>
          <a:p>
            <a:pPr lvl="1"/>
            <a:r>
              <a:rPr lang="en-US" dirty="0" smtClean="0"/>
              <a:t>Opposing the change</a:t>
            </a:r>
          </a:p>
          <a:p>
            <a:pPr lvl="1"/>
            <a:r>
              <a:rPr lang="en-US" dirty="0" smtClean="0"/>
              <a:t>Passively letting it happen</a:t>
            </a:r>
          </a:p>
          <a:p>
            <a:pPr lvl="1"/>
            <a:r>
              <a:rPr lang="en-US" dirty="0" smtClean="0"/>
              <a:t>Actively supporting it</a:t>
            </a:r>
          </a:p>
          <a:p>
            <a:pPr lvl="1"/>
            <a:r>
              <a:rPr lang="en-US" dirty="0" smtClean="0"/>
              <a:t>Forcefully making it happen</a:t>
            </a:r>
          </a:p>
          <a:p>
            <a:r>
              <a:rPr lang="en-US" dirty="0" smtClean="0"/>
              <a:t>Mark where stakeholder needs to be for project to be successful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Commitment Analysis Model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7646944"/>
              </p:ext>
            </p:extLst>
          </p:nvPr>
        </p:nvGraphicFramePr>
        <p:xfrm>
          <a:off x="457200" y="1600200"/>
          <a:ext cx="8229600" cy="286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74720"/>
                <a:gridCol w="1188720"/>
                <a:gridCol w="1188720"/>
                <a:gridCol w="1188720"/>
                <a:gridCol w="11887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Individual (or Group)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Oppose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Let Happen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Support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Make Happen</a:t>
                      </a:r>
                      <a:endParaRPr lang="en-US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CEO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X   </a:t>
                      </a:r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Sourcing </a:t>
                      </a:r>
                      <a:r>
                        <a:rPr lang="en-US" b="1" dirty="0" smtClean="0"/>
                        <a:t>Council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Quality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Manufacturing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   </a:t>
                      </a:r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Supply Management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Business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√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X</a:t>
                      </a:r>
                      <a:endParaRPr lang="en-US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47244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Key: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= current position</a:t>
            </a:r>
          </a:p>
          <a:p>
            <a:r>
              <a:rPr lang="en-US" sz="18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√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where needs to be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for the Team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Understanding …</a:t>
            </a:r>
          </a:p>
          <a:p>
            <a:pPr lvl="1"/>
            <a:r>
              <a:rPr lang="en-US" dirty="0" smtClean="0"/>
              <a:t>Who needs to be part of </a:t>
            </a:r>
            <a:r>
              <a:rPr lang="en-US" dirty="0" smtClean="0"/>
              <a:t>team</a:t>
            </a:r>
            <a:endParaRPr lang="en-US" dirty="0" smtClean="0"/>
          </a:p>
          <a:p>
            <a:pPr lvl="1"/>
            <a:r>
              <a:rPr lang="en-US" dirty="0" smtClean="0"/>
              <a:t>Who </a:t>
            </a:r>
            <a:r>
              <a:rPr lang="en-US" dirty="0" smtClean="0"/>
              <a:t>you may </a:t>
            </a:r>
            <a:r>
              <a:rPr lang="en-US" dirty="0" smtClean="0"/>
              <a:t>have challenges with </a:t>
            </a:r>
            <a:r>
              <a:rPr lang="en-US" dirty="0" smtClean="0"/>
              <a:t>the change</a:t>
            </a:r>
            <a:endParaRPr lang="en-US" dirty="0" smtClean="0"/>
          </a:p>
          <a:p>
            <a:pPr lvl="2"/>
            <a:r>
              <a:rPr lang="en-US" dirty="0" smtClean="0"/>
              <a:t>Rationale for lack of willingness to change</a:t>
            </a:r>
          </a:p>
          <a:p>
            <a:pPr lvl="1"/>
            <a:r>
              <a:rPr lang="en-US" dirty="0" smtClean="0"/>
              <a:t>Who can you count on to commit and support </a:t>
            </a:r>
            <a:r>
              <a:rPr lang="en-US" dirty="0" smtClean="0"/>
              <a:t>your team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Meeting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challenges and objectives of team</a:t>
            </a:r>
          </a:p>
          <a:p>
            <a:r>
              <a:rPr lang="en-US" dirty="0" smtClean="0"/>
              <a:t>Identify sponsors at </a:t>
            </a:r>
            <a:r>
              <a:rPr lang="en-US" dirty="0" smtClean="0"/>
              <a:t>a high </a:t>
            </a:r>
            <a:r>
              <a:rPr lang="en-US" dirty="0" smtClean="0"/>
              <a:t>level</a:t>
            </a:r>
          </a:p>
          <a:p>
            <a:r>
              <a:rPr lang="en-US" dirty="0" smtClean="0"/>
              <a:t>Maintain communication with sourcing council and/or key stakeholders</a:t>
            </a:r>
          </a:p>
          <a:p>
            <a:r>
              <a:rPr lang="en-US" dirty="0" smtClean="0"/>
              <a:t>Meet with team members individually and explain situation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2: Conduct Market </a:t>
            </a:r>
            <a:r>
              <a:rPr lang="en-US" dirty="0" smtClean="0"/>
              <a:t>Intelligence Research </a:t>
            </a:r>
            <a:r>
              <a:rPr lang="en-US" dirty="0" smtClean="0"/>
              <a:t>on Suppliers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Understand purchase requirement relative to business unit objectives</a:t>
            </a:r>
          </a:p>
          <a:p>
            <a:r>
              <a:rPr lang="en-US" dirty="0" smtClean="0"/>
              <a:t>Conduct thorough spend analysis</a:t>
            </a:r>
          </a:p>
          <a:p>
            <a:pPr lvl="1"/>
            <a:r>
              <a:rPr lang="en-US" dirty="0" smtClean="0"/>
              <a:t>Each </a:t>
            </a:r>
            <a:r>
              <a:rPr lang="en-US" dirty="0" smtClean="0"/>
              <a:t>category </a:t>
            </a:r>
            <a:r>
              <a:rPr lang="en-US" dirty="0" smtClean="0"/>
              <a:t>and supplier</a:t>
            </a:r>
          </a:p>
          <a:p>
            <a:pPr lvl="1"/>
            <a:r>
              <a:rPr lang="en-US" dirty="0" smtClean="0"/>
              <a:t>Total expenditures as % of total spend</a:t>
            </a:r>
          </a:p>
          <a:p>
            <a:r>
              <a:rPr lang="en-US" dirty="0" smtClean="0"/>
              <a:t>Identify specific </a:t>
            </a:r>
            <a:r>
              <a:rPr lang="en-US" dirty="0" smtClean="0"/>
              <a:t>business units</a:t>
            </a:r>
            <a:endParaRPr lang="en-US" dirty="0" smtClean="0"/>
          </a:p>
          <a:p>
            <a:r>
              <a:rPr lang="en-US" dirty="0" smtClean="0"/>
              <a:t>Identify current suppliers</a:t>
            </a:r>
          </a:p>
          <a:p>
            <a:r>
              <a:rPr lang="en-US" dirty="0" smtClean="0"/>
              <a:t>Research supply marketplace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2: Conduct Market </a:t>
            </a:r>
            <a:r>
              <a:rPr lang="en-US" dirty="0" smtClean="0"/>
              <a:t>Intelligence Research </a:t>
            </a:r>
            <a:r>
              <a:rPr lang="en-US" dirty="0" smtClean="0"/>
              <a:t>on Suppliers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Information required</a:t>
            </a:r>
          </a:p>
          <a:p>
            <a:pPr lvl="1"/>
            <a:r>
              <a:rPr lang="en-US" dirty="0" smtClean="0"/>
              <a:t>Total annual purchase volumes</a:t>
            </a:r>
          </a:p>
          <a:p>
            <a:pPr lvl="1"/>
            <a:r>
              <a:rPr lang="en-US" dirty="0" smtClean="0"/>
              <a:t>Interviews with stakeholders for forecasts</a:t>
            </a:r>
          </a:p>
          <a:p>
            <a:pPr lvl="1"/>
            <a:r>
              <a:rPr lang="en-US" dirty="0" smtClean="0"/>
              <a:t>External market research on …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103467"/>
              </p:ext>
            </p:extLst>
          </p:nvPr>
        </p:nvGraphicFramePr>
        <p:xfrm>
          <a:off x="609599" y="3733800"/>
          <a:ext cx="8001002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680"/>
                <a:gridCol w="2692161"/>
                <a:gridCol w="2692161"/>
              </a:tblGrid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Key</a:t>
                      </a:r>
                    </a:p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suppliers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Available capacity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Technology trends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Price</a:t>
                      </a:r>
                      <a:r>
                        <a:rPr lang="en-US" sz="225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data</a:t>
                      </a:r>
                      <a:endParaRPr lang="en-US" sz="225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25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and trends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 data</a:t>
                      </a:r>
                    </a:p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and trends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Technical requirements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812800"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Environmental</a:t>
                      </a:r>
                      <a:r>
                        <a:rPr lang="en-US" sz="225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issues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Regulatory issues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Other available data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2: Conduct Market </a:t>
            </a:r>
            <a:r>
              <a:rPr lang="en-US" dirty="0" smtClean="0"/>
              <a:t>Intelligence Research </a:t>
            </a:r>
            <a:r>
              <a:rPr lang="en-US" dirty="0" smtClean="0"/>
              <a:t>on Suppliers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Triangulation – explore, compare, and contrast data from multiple sources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103164"/>
              </p:ext>
            </p:extLst>
          </p:nvPr>
        </p:nvGraphicFramePr>
        <p:xfrm>
          <a:off x="838200" y="2971800"/>
          <a:ext cx="73152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</a:tblGrid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Trade journals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Annual reports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Internet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Books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Snowball sampling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Trade consultants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Category managers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Headlines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Suppliers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Investment reports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Analyst Interviews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5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Other sources</a:t>
                      </a:r>
                      <a:endParaRPr lang="en-US" sz="225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2: Conduct Market </a:t>
            </a:r>
            <a:r>
              <a:rPr lang="en-US" dirty="0" smtClean="0"/>
              <a:t>Intelligence Research </a:t>
            </a:r>
            <a:r>
              <a:rPr lang="en-US" dirty="0" smtClean="0"/>
              <a:t>on Suppliers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Porter’s Five Forces Model</a:t>
            </a:r>
          </a:p>
          <a:p>
            <a:r>
              <a:rPr lang="en-US" dirty="0" smtClean="0"/>
              <a:t>SWOT analysis</a:t>
            </a:r>
          </a:p>
          <a:p>
            <a:r>
              <a:rPr lang="en-US" dirty="0" smtClean="0"/>
              <a:t>Supplier analysis</a:t>
            </a:r>
          </a:p>
          <a:p>
            <a:pPr lvl="1"/>
            <a:r>
              <a:rPr lang="en-US" dirty="0" smtClean="0"/>
              <a:t>Establish benchmarks through industry databases</a:t>
            </a:r>
          </a:p>
          <a:p>
            <a:pPr lvl="1"/>
            <a:r>
              <a:rPr lang="en-US" dirty="0" smtClean="0"/>
              <a:t>Requests for information</a:t>
            </a:r>
          </a:p>
          <a:p>
            <a:pPr lvl="1"/>
            <a:r>
              <a:rPr lang="en-US" dirty="0" smtClean="0"/>
              <a:t>Value chain analysis</a:t>
            </a:r>
          </a:p>
          <a:p>
            <a:pPr lvl="1"/>
            <a:r>
              <a:rPr lang="en-US" dirty="0" smtClean="0"/>
              <a:t>Supplier research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Arrow Connector 20"/>
          <p:cNvCxnSpPr>
            <a:stCxn id="10" idx="1"/>
            <a:endCxn id="6" idx="3"/>
          </p:cNvCxnSpPr>
          <p:nvPr/>
        </p:nvCxnSpPr>
        <p:spPr>
          <a:xfrm rot="10800000">
            <a:off x="5943600" y="3657600"/>
            <a:ext cx="4572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0"/>
            <a:endCxn id="6" idx="2"/>
          </p:cNvCxnSpPr>
          <p:nvPr/>
        </p:nvCxnSpPr>
        <p:spPr>
          <a:xfrm rot="5400000" flipH="1" flipV="1">
            <a:off x="4305300" y="4610100"/>
            <a:ext cx="5334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2"/>
            <a:endCxn id="6" idx="0"/>
          </p:cNvCxnSpPr>
          <p:nvPr/>
        </p:nvCxnSpPr>
        <p:spPr>
          <a:xfrm rot="5400000">
            <a:off x="4343400" y="2743200"/>
            <a:ext cx="4572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3"/>
            <a:endCxn id="6" idx="1"/>
          </p:cNvCxnSpPr>
          <p:nvPr/>
        </p:nvCxnSpPr>
        <p:spPr>
          <a:xfrm>
            <a:off x="2743200" y="3657600"/>
            <a:ext cx="457200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Porter’s Five Forces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200400" y="2971800"/>
            <a:ext cx="2743200" cy="13716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 smtClean="0"/>
              <a:t>Market Internal Competition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00400" y="1143000"/>
            <a:ext cx="2743200" cy="13716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 smtClean="0"/>
              <a:t>Threat of New Entrants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00400" y="4876800"/>
            <a:ext cx="2743200" cy="128016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 smtClean="0"/>
              <a:t>Pressure from Substitutes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971800"/>
            <a:ext cx="2743200" cy="13716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 smtClean="0"/>
              <a:t>Supplier Bargaining Power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2971800"/>
            <a:ext cx="2743200" cy="13716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 smtClean="0"/>
              <a:t>Buyer</a:t>
            </a:r>
          </a:p>
          <a:p>
            <a:pPr algn="ctr"/>
            <a:r>
              <a:rPr lang="en-US" sz="2800" b="1" dirty="0" smtClean="0"/>
              <a:t>Bargaining Power</a:t>
            </a:r>
            <a:endParaRPr lang="en-US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81000" y="5105400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Source:</a:t>
            </a:r>
          </a:p>
          <a:p>
            <a:r>
              <a:rPr lang="en-US" sz="1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 Strategy</a:t>
            </a:r>
            <a:endParaRPr lang="en-US" sz="1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Michael E. Porter (1980)</a:t>
            </a:r>
            <a:endParaRPr lang="en-US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48400" y="4953000"/>
            <a:ext cx="27432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5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possible forces: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85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Globalization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85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Digitization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85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Deregulation</a:t>
            </a:r>
            <a:endParaRPr lang="en-US" sz="18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Internal Competition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Speed of industry growth</a:t>
            </a:r>
          </a:p>
          <a:p>
            <a:r>
              <a:rPr lang="en-US" dirty="0" smtClean="0"/>
              <a:t>Capacity utilization</a:t>
            </a:r>
          </a:p>
          <a:p>
            <a:r>
              <a:rPr lang="en-US" dirty="0" smtClean="0"/>
              <a:t>Exit barriers</a:t>
            </a:r>
          </a:p>
          <a:p>
            <a:r>
              <a:rPr lang="en-US" dirty="0" smtClean="0"/>
              <a:t>Product differences</a:t>
            </a:r>
          </a:p>
          <a:p>
            <a:r>
              <a:rPr lang="en-US" dirty="0" smtClean="0"/>
              <a:t>Switching costs</a:t>
            </a:r>
          </a:p>
          <a:p>
            <a:r>
              <a:rPr lang="en-US" dirty="0" smtClean="0"/>
              <a:t>Diversity of </a:t>
            </a:r>
            <a:r>
              <a:rPr lang="en-US" dirty="0" smtClean="0"/>
              <a:t>competitors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Threat of New Entrants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Capital </a:t>
            </a:r>
            <a:r>
              <a:rPr lang="en-US" dirty="0" smtClean="0"/>
              <a:t>markets</a:t>
            </a:r>
          </a:p>
          <a:p>
            <a:r>
              <a:rPr lang="en-US" dirty="0" smtClean="0"/>
              <a:t>Availability of skilled workers</a:t>
            </a:r>
          </a:p>
          <a:p>
            <a:r>
              <a:rPr lang="en-US" dirty="0" smtClean="0"/>
              <a:t>Access to critical technologies, inputs, or distribution</a:t>
            </a:r>
          </a:p>
          <a:p>
            <a:r>
              <a:rPr lang="en-US" dirty="0" smtClean="0"/>
              <a:t>Product life cycles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Threat of New Entrants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Brand equity and customer loyalty</a:t>
            </a:r>
          </a:p>
          <a:p>
            <a:r>
              <a:rPr lang="en-US" dirty="0" smtClean="0"/>
              <a:t>Government deregulation</a:t>
            </a:r>
          </a:p>
          <a:p>
            <a:r>
              <a:rPr lang="en-US" dirty="0" smtClean="0"/>
              <a:t>Risk of switching</a:t>
            </a:r>
          </a:p>
          <a:p>
            <a:r>
              <a:rPr lang="en-US" dirty="0" smtClean="0"/>
              <a:t>Economies of scale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Pressure from Substitutes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Relative performance of </a:t>
            </a:r>
            <a:r>
              <a:rPr lang="en-US" dirty="0" smtClean="0"/>
              <a:t>substitutes</a:t>
            </a:r>
            <a:endParaRPr lang="en-US" dirty="0" smtClean="0"/>
          </a:p>
          <a:p>
            <a:r>
              <a:rPr lang="en-US" dirty="0" smtClean="0"/>
              <a:t>Relative price of substitutes</a:t>
            </a:r>
          </a:p>
          <a:p>
            <a:r>
              <a:rPr lang="en-US" dirty="0" smtClean="0"/>
              <a:t>Switching costs</a:t>
            </a:r>
          </a:p>
          <a:p>
            <a:r>
              <a:rPr lang="en-US" dirty="0" smtClean="0"/>
              <a:t>Buyer propensity to </a:t>
            </a:r>
            <a:r>
              <a:rPr lang="en-US" dirty="0" smtClean="0"/>
              <a:t>substitute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Buyer Bargaining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Buyer concentration</a:t>
            </a:r>
          </a:p>
          <a:p>
            <a:r>
              <a:rPr lang="en-US" dirty="0" smtClean="0"/>
              <a:t>Buyer volume</a:t>
            </a:r>
          </a:p>
          <a:p>
            <a:r>
              <a:rPr lang="en-US" dirty="0" smtClean="0"/>
              <a:t>Buyer switching costs</a:t>
            </a:r>
          </a:p>
          <a:p>
            <a:r>
              <a:rPr lang="en-US" dirty="0" smtClean="0"/>
              <a:t>Price sensitivity</a:t>
            </a:r>
          </a:p>
          <a:p>
            <a:r>
              <a:rPr lang="en-US" dirty="0" smtClean="0"/>
              <a:t>Product differences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Buyer Bargaining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Brand identity</a:t>
            </a:r>
          </a:p>
          <a:p>
            <a:r>
              <a:rPr lang="en-US" dirty="0" smtClean="0"/>
              <a:t>Impact on quality or performance</a:t>
            </a:r>
          </a:p>
          <a:p>
            <a:r>
              <a:rPr lang="en-US" dirty="0" smtClean="0"/>
              <a:t>Buyer profits</a:t>
            </a:r>
          </a:p>
          <a:p>
            <a:r>
              <a:rPr lang="en-US" dirty="0" smtClean="0"/>
              <a:t>Availability of substitutes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Bargaining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686800" cy="4754563"/>
          </a:xfrm>
        </p:spPr>
        <p:txBody>
          <a:bodyPr/>
          <a:lstStyle/>
          <a:p>
            <a:r>
              <a:rPr lang="en-US" dirty="0" smtClean="0"/>
              <a:t>Price of major inputs</a:t>
            </a:r>
          </a:p>
          <a:p>
            <a:r>
              <a:rPr lang="en-US" dirty="0" smtClean="0"/>
              <a:t>Ability to pass on price increases</a:t>
            </a:r>
          </a:p>
          <a:p>
            <a:r>
              <a:rPr lang="en-US" dirty="0" smtClean="0"/>
              <a:t>Availability of key technologies or other resources</a:t>
            </a:r>
          </a:p>
          <a:p>
            <a:r>
              <a:rPr lang="en-US" dirty="0" smtClean="0"/>
              <a:t>Threat of forward or backward integration</a:t>
            </a:r>
          </a:p>
          <a:p>
            <a:r>
              <a:rPr lang="en-US" dirty="0" smtClean="0"/>
              <a:t>Industry capacity utilization</a:t>
            </a:r>
          </a:p>
          <a:p>
            <a:r>
              <a:rPr lang="en-US" dirty="0" smtClean="0"/>
              <a:t>Supplier concentration</a:t>
            </a:r>
          </a:p>
          <a:p>
            <a:r>
              <a:rPr lang="en-US" dirty="0" smtClean="0"/>
              <a:t>Importance of volume to supplier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SWOT Analysis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362200" y="1752600"/>
          <a:ext cx="4572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</a:t>
                      </a:r>
                      <a:r>
                        <a:rPr lang="en-US" sz="24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trengths</a:t>
                      </a:r>
                      <a:endParaRPr lang="en-US" sz="26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</a:t>
                      </a:r>
                      <a:r>
                        <a:rPr lang="en-US" sz="24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eaknesses</a:t>
                      </a:r>
                      <a:endParaRPr lang="en-US" sz="27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99"/>
                    </a:solidFill>
                  </a:tcPr>
                </a:tc>
              </a:tr>
              <a:tr h="1828800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</a:t>
                      </a:r>
                      <a:r>
                        <a:rPr lang="en-US" sz="24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pportunities</a:t>
                      </a:r>
                      <a:endParaRPr lang="en-US" sz="24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i="1" u="sng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</a:t>
                      </a:r>
                      <a:r>
                        <a:rPr lang="en-US" sz="2400" b="1" i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hreats</a:t>
                      </a:r>
                      <a:endParaRPr lang="en-US" sz="2000" b="1" i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295400"/>
            <a:ext cx="1981200" cy="19236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 customer base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Established product range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Established distribution channels</a:t>
            </a:r>
            <a:endParaRPr lang="en-US" sz="1700" b="1" dirty="0"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3886200"/>
            <a:ext cx="1981200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Emergence of other uses and markets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Emerging overseas markets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barriers to entry</a:t>
            </a:r>
            <a:endParaRPr lang="en-US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1219200"/>
            <a:ext cx="2133600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product innovation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Traditional, unionized business processes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patent protection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10400" y="3886200"/>
            <a:ext cx="2133600" cy="21852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Emerging overseas suppliers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product development costs are high</a:t>
            </a:r>
          </a:p>
          <a:p>
            <a:pPr marL="182880" indent="-182880">
              <a:buFont typeface="Arial" pitchFamily="34" charset="0"/>
              <a:buChar char="•"/>
            </a:pPr>
            <a:r>
              <a:rPr lang="en-US" sz="1700" b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regulations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1752600"/>
            <a:ext cx="2895600" cy="381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 smtClean="0"/>
              <a:t>Internal Factors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00400" y="5029200"/>
            <a:ext cx="2895600" cy="3810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 smtClean="0"/>
              <a:t>External Factors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Identify critical performance criteria</a:t>
            </a:r>
          </a:p>
          <a:p>
            <a:r>
              <a:rPr lang="en-US" dirty="0" smtClean="0"/>
              <a:t>Identify relative competitive performance</a:t>
            </a:r>
          </a:p>
          <a:p>
            <a:r>
              <a:rPr lang="en-US" dirty="0" smtClean="0"/>
              <a:t>Use of industry benchmarks</a:t>
            </a:r>
          </a:p>
          <a:p>
            <a:pPr lvl="1"/>
            <a:r>
              <a:rPr lang="en-US" dirty="0" smtClean="0"/>
              <a:t>CAPS</a:t>
            </a:r>
          </a:p>
          <a:p>
            <a:pPr lvl="1"/>
            <a:r>
              <a:rPr lang="en-US" dirty="0" smtClean="0"/>
              <a:t>Third party consulting firms</a:t>
            </a:r>
          </a:p>
          <a:p>
            <a:r>
              <a:rPr lang="en-US" dirty="0" smtClean="0"/>
              <a:t>Use of external benchmarks</a:t>
            </a:r>
          </a:p>
          <a:p>
            <a:pPr lvl="1"/>
            <a:r>
              <a:rPr lang="en-US" dirty="0" smtClean="0"/>
              <a:t>Not </a:t>
            </a:r>
            <a:r>
              <a:rPr lang="en-US" dirty="0" smtClean="0"/>
              <a:t>within </a:t>
            </a:r>
            <a:r>
              <a:rPr lang="en-US" dirty="0" smtClean="0"/>
              <a:t>same industry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Requests for Information (RFIs)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Use </a:t>
            </a:r>
            <a:r>
              <a:rPr lang="en-US" i="1" u="sng" dirty="0" smtClean="0"/>
              <a:t>before</a:t>
            </a:r>
            <a:r>
              <a:rPr lang="en-US" dirty="0" smtClean="0"/>
              <a:t> specific requisition is issued</a:t>
            </a:r>
          </a:p>
          <a:p>
            <a:r>
              <a:rPr lang="en-US" dirty="0" smtClean="0"/>
              <a:t>Use to obtain general information about services, products, or suppliers</a:t>
            </a:r>
          </a:p>
          <a:p>
            <a:pPr lvl="1"/>
            <a:r>
              <a:rPr lang="en-US" dirty="0" smtClean="0"/>
              <a:t>Does </a:t>
            </a:r>
            <a:r>
              <a:rPr lang="en-US" i="1" u="sng" dirty="0" smtClean="0"/>
              <a:t>not</a:t>
            </a:r>
            <a:r>
              <a:rPr lang="en-US" dirty="0" smtClean="0"/>
              <a:t> constitute binding agreement</a:t>
            </a:r>
          </a:p>
          <a:p>
            <a:r>
              <a:rPr lang="en-US" dirty="0" smtClean="0"/>
              <a:t>Use when large or complicated purchase is considered and </a:t>
            </a:r>
            <a:r>
              <a:rPr lang="en-US" dirty="0" smtClean="0"/>
              <a:t>potential </a:t>
            </a:r>
            <a:r>
              <a:rPr lang="en-US" dirty="0" smtClean="0"/>
              <a:t>pool of suppliers must be prequalified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Chain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Help identify </a:t>
            </a:r>
            <a:r>
              <a:rPr lang="en-US" dirty="0" smtClean="0"/>
              <a:t>existing cost </a:t>
            </a:r>
            <a:r>
              <a:rPr lang="en-US" dirty="0" smtClean="0"/>
              <a:t>savings opportunities</a:t>
            </a:r>
          </a:p>
          <a:p>
            <a:r>
              <a:rPr lang="en-US" dirty="0" smtClean="0"/>
              <a:t>Provide insights to …</a:t>
            </a:r>
          </a:p>
          <a:p>
            <a:pPr lvl="1"/>
            <a:r>
              <a:rPr lang="en-US" dirty="0" smtClean="0"/>
              <a:t>Origin of products</a:t>
            </a:r>
          </a:p>
          <a:p>
            <a:pPr lvl="1"/>
            <a:r>
              <a:rPr lang="en-US" dirty="0" smtClean="0"/>
              <a:t>Where products end up</a:t>
            </a:r>
          </a:p>
          <a:p>
            <a:pPr lvl="2"/>
            <a:r>
              <a:rPr lang="en-US" dirty="0" smtClean="0"/>
              <a:t>i.e., “cradle to grave”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Research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Cost structure</a:t>
            </a:r>
          </a:p>
          <a:p>
            <a:r>
              <a:rPr lang="en-US" dirty="0" smtClean="0"/>
              <a:t>Financial status</a:t>
            </a:r>
          </a:p>
          <a:p>
            <a:r>
              <a:rPr lang="en-US" dirty="0" smtClean="0"/>
              <a:t>Customer satisfaction levels</a:t>
            </a:r>
          </a:p>
          <a:p>
            <a:r>
              <a:rPr lang="en-US" dirty="0" smtClean="0"/>
              <a:t>Support capabilities</a:t>
            </a:r>
          </a:p>
          <a:p>
            <a:r>
              <a:rPr lang="en-US" dirty="0" smtClean="0"/>
              <a:t>Relative strengths and weaknesses</a:t>
            </a:r>
          </a:p>
          <a:p>
            <a:r>
              <a:rPr lang="en-US" dirty="0" smtClean="0"/>
              <a:t>Buyer’s fit with supplier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How company is viewed</a:t>
            </a:r>
          </a:p>
          <a:p>
            <a:r>
              <a:rPr lang="en-US" dirty="0" smtClean="0"/>
              <a:t>Core capabilities</a:t>
            </a:r>
          </a:p>
          <a:p>
            <a:r>
              <a:rPr lang="en-US" dirty="0" smtClean="0"/>
              <a:t>Strategy/future direction</a:t>
            </a:r>
          </a:p>
          <a:p>
            <a:r>
              <a:rPr lang="en-US" dirty="0" smtClean="0"/>
              <a:t>Culture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Strategy Development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Portfolio analysis</a:t>
            </a:r>
          </a:p>
          <a:p>
            <a:pPr lvl="1"/>
            <a:r>
              <a:rPr lang="en-US" dirty="0" smtClean="0"/>
              <a:t>Critical </a:t>
            </a:r>
            <a:r>
              <a:rPr lang="en-US" dirty="0" smtClean="0"/>
              <a:t>category </a:t>
            </a:r>
            <a:r>
              <a:rPr lang="en-US" dirty="0" smtClean="0"/>
              <a:t>– strategic supplier</a:t>
            </a:r>
          </a:p>
          <a:p>
            <a:pPr lvl="1"/>
            <a:r>
              <a:rPr lang="en-US" dirty="0" smtClean="0"/>
              <a:t>Routine </a:t>
            </a:r>
            <a:r>
              <a:rPr lang="en-US" dirty="0" smtClean="0"/>
              <a:t>category</a:t>
            </a:r>
            <a:endParaRPr lang="en-US" dirty="0" smtClean="0"/>
          </a:p>
          <a:p>
            <a:pPr lvl="1"/>
            <a:r>
              <a:rPr lang="en-US" dirty="0" smtClean="0"/>
              <a:t>Leverage </a:t>
            </a:r>
            <a:r>
              <a:rPr lang="en-US" dirty="0" smtClean="0"/>
              <a:t>category </a:t>
            </a:r>
            <a:r>
              <a:rPr lang="en-US" dirty="0" smtClean="0"/>
              <a:t>– preferred supplier</a:t>
            </a:r>
          </a:p>
          <a:p>
            <a:pPr lvl="1"/>
            <a:r>
              <a:rPr lang="en-US" dirty="0" smtClean="0"/>
              <a:t>Bottleneck </a:t>
            </a:r>
            <a:r>
              <a:rPr lang="en-US" dirty="0" smtClean="0"/>
              <a:t>category </a:t>
            </a:r>
            <a:r>
              <a:rPr lang="en-US" dirty="0" smtClean="0"/>
              <a:t>– transactional supplier</a:t>
            </a:r>
          </a:p>
          <a:p>
            <a:r>
              <a:rPr lang="en-US" dirty="0" smtClean="0"/>
              <a:t>Determine strategic importance of </a:t>
            </a:r>
            <a:r>
              <a:rPr lang="en-US" dirty="0" smtClean="0"/>
              <a:t>category </a:t>
            </a:r>
            <a:r>
              <a:rPr lang="en-US" dirty="0" smtClean="0"/>
              <a:t>to buyer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Portfolio Analysis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207705"/>
              </p:ext>
            </p:extLst>
          </p:nvPr>
        </p:nvGraphicFramePr>
        <p:xfrm>
          <a:off x="2057400" y="1600200"/>
          <a:ext cx="5181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</a:tblGrid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Bottleneck</a:t>
                      </a:r>
                      <a:endParaRPr lang="en-US" sz="32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E8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Critical</a:t>
                      </a:r>
                      <a:endParaRPr lang="en-US" sz="32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Routine</a:t>
                      </a:r>
                      <a:endParaRPr lang="en-US" sz="32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Leverage</a:t>
                      </a:r>
                      <a:endParaRPr lang="en-US" sz="32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246845" y="2837648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Complexity or Risk Impact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53340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Value Potential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4800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105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144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4600" y="5105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Critical to profitability and operations</a:t>
            </a:r>
          </a:p>
          <a:p>
            <a:r>
              <a:rPr lang="en-US" dirty="0" smtClean="0"/>
              <a:t>Few qualified sources of supply</a:t>
            </a:r>
          </a:p>
          <a:p>
            <a:r>
              <a:rPr lang="en-US" dirty="0" smtClean="0"/>
              <a:t>Large expenditures</a:t>
            </a:r>
          </a:p>
          <a:p>
            <a:r>
              <a:rPr lang="en-US" dirty="0" smtClean="0"/>
              <a:t>Design and quality critical</a:t>
            </a:r>
          </a:p>
          <a:p>
            <a:r>
              <a:rPr lang="en-US" dirty="0" smtClean="0"/>
              <a:t>Complex and/or rigid specifications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Form partnership with suppliers</a:t>
            </a:r>
          </a:p>
          <a:p>
            <a:r>
              <a:rPr lang="en-US" dirty="0" smtClean="0"/>
              <a:t>Tactics</a:t>
            </a:r>
          </a:p>
          <a:p>
            <a:pPr lvl="1"/>
            <a:r>
              <a:rPr lang="en-US" dirty="0" smtClean="0"/>
              <a:t>Increase role of selected </a:t>
            </a:r>
            <a:r>
              <a:rPr lang="en-US" dirty="0" smtClean="0"/>
              <a:t>suppliers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</a:t>
            </a:r>
            <a:r>
              <a:rPr lang="en-US" dirty="0" smtClean="0"/>
              <a:t>C</a:t>
            </a:r>
            <a:r>
              <a:rPr lang="en-US" dirty="0" smtClean="0"/>
              <a:t>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Heavy negotiation</a:t>
            </a:r>
          </a:p>
          <a:p>
            <a:pPr lvl="1"/>
            <a:r>
              <a:rPr lang="en-US" dirty="0" smtClean="0"/>
              <a:t>Supplier process management</a:t>
            </a:r>
          </a:p>
          <a:p>
            <a:pPr lvl="1"/>
            <a:r>
              <a:rPr lang="en-US" dirty="0" smtClean="0"/>
              <a:t>Prepare contingency plans</a:t>
            </a:r>
          </a:p>
          <a:p>
            <a:pPr lvl="1"/>
            <a:r>
              <a:rPr lang="en-US" dirty="0" smtClean="0"/>
              <a:t>Analyze </a:t>
            </a:r>
            <a:r>
              <a:rPr lang="en-US" dirty="0" smtClean="0"/>
              <a:t>market/competition</a:t>
            </a:r>
            <a:endParaRPr lang="en-US" dirty="0" smtClean="0"/>
          </a:p>
          <a:p>
            <a:pPr lvl="1"/>
            <a:r>
              <a:rPr lang="en-US" dirty="0" smtClean="0"/>
              <a:t>Use functional specifications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Routine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alternative products and services</a:t>
            </a:r>
          </a:p>
          <a:p>
            <a:r>
              <a:rPr lang="en-US" dirty="0" smtClean="0"/>
              <a:t>Many sources of supply</a:t>
            </a:r>
          </a:p>
          <a:p>
            <a:r>
              <a:rPr lang="en-US" dirty="0" smtClean="0"/>
              <a:t>Low value, small individual transactions</a:t>
            </a:r>
          </a:p>
          <a:p>
            <a:r>
              <a:rPr lang="en-US" dirty="0" smtClean="0"/>
              <a:t>Everyday use, unspecified items</a:t>
            </a:r>
          </a:p>
          <a:p>
            <a:r>
              <a:rPr lang="en-US" dirty="0" smtClean="0"/>
              <a:t>Anyone could buy it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Routine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Simplify acquisition process</a:t>
            </a:r>
          </a:p>
          <a:p>
            <a:r>
              <a:rPr lang="en-US" dirty="0" smtClean="0"/>
              <a:t>Tactics</a:t>
            </a:r>
          </a:p>
          <a:p>
            <a:pPr lvl="1"/>
            <a:r>
              <a:rPr lang="en-US" dirty="0" smtClean="0"/>
              <a:t>Increase role of systems</a:t>
            </a:r>
          </a:p>
          <a:p>
            <a:pPr lvl="1"/>
            <a:r>
              <a:rPr lang="en-US" dirty="0" smtClean="0"/>
              <a:t>Reduce buying effort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Routine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Rationalize supply base</a:t>
            </a:r>
          </a:p>
          <a:p>
            <a:pPr lvl="1"/>
            <a:r>
              <a:rPr lang="en-US" dirty="0" smtClean="0"/>
              <a:t>Automate requisitioning, e.g., EDI, </a:t>
            </a:r>
            <a:r>
              <a:rPr lang="en-US" dirty="0" smtClean="0"/>
              <a:t>credit cards</a:t>
            </a:r>
            <a:endParaRPr lang="en-US" dirty="0" smtClean="0"/>
          </a:p>
          <a:p>
            <a:pPr lvl="1"/>
            <a:r>
              <a:rPr lang="en-US" dirty="0" smtClean="0"/>
              <a:t>Stockless procurement</a:t>
            </a:r>
          </a:p>
          <a:p>
            <a:pPr lvl="1"/>
            <a:r>
              <a:rPr lang="en-US" dirty="0" smtClean="0"/>
              <a:t>Minimize administrative costs</a:t>
            </a:r>
          </a:p>
          <a:p>
            <a:pPr lvl="1"/>
            <a:r>
              <a:rPr lang="en-US" dirty="0" smtClean="0"/>
              <a:t>Little negotiating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Leverage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expenditures, commodity items</a:t>
            </a:r>
          </a:p>
          <a:p>
            <a:r>
              <a:rPr lang="en-US" dirty="0" smtClean="0"/>
              <a:t>Large marketplace </a:t>
            </a:r>
            <a:r>
              <a:rPr lang="en-US" dirty="0" smtClean="0"/>
              <a:t>capacity, </a:t>
            </a:r>
            <a:r>
              <a:rPr lang="en-US" dirty="0" smtClean="0"/>
              <a:t>ample inventories</a:t>
            </a:r>
          </a:p>
          <a:p>
            <a:r>
              <a:rPr lang="en-US" dirty="0" smtClean="0"/>
              <a:t>Many </a:t>
            </a:r>
            <a:r>
              <a:rPr lang="en-US" dirty="0" smtClean="0"/>
              <a:t>alternative </a:t>
            </a:r>
            <a:r>
              <a:rPr lang="en-US" dirty="0" smtClean="0"/>
              <a:t>products and services</a:t>
            </a:r>
          </a:p>
          <a:p>
            <a:r>
              <a:rPr lang="en-US" dirty="0" smtClean="0"/>
              <a:t>Many qualified sources of supply</a:t>
            </a:r>
          </a:p>
          <a:p>
            <a:r>
              <a:rPr lang="en-US" dirty="0" smtClean="0"/>
              <a:t>Market /price sensitive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Leverage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Maximize commercial advantage</a:t>
            </a:r>
          </a:p>
          <a:p>
            <a:r>
              <a:rPr lang="en-US" dirty="0" smtClean="0"/>
              <a:t>Tactics</a:t>
            </a:r>
          </a:p>
          <a:p>
            <a:pPr lvl="1"/>
            <a:r>
              <a:rPr lang="en-US" dirty="0" smtClean="0"/>
              <a:t>Concentrate business</a:t>
            </a:r>
          </a:p>
          <a:p>
            <a:pPr lvl="1"/>
            <a:r>
              <a:rPr lang="en-US" dirty="0" smtClean="0"/>
              <a:t>Maintain competition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Leverage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Promote competitive bidding</a:t>
            </a:r>
          </a:p>
          <a:p>
            <a:pPr lvl="1"/>
            <a:r>
              <a:rPr lang="en-US" dirty="0" smtClean="0"/>
              <a:t>Exploit market cycles/trends</a:t>
            </a:r>
          </a:p>
          <a:p>
            <a:pPr lvl="1"/>
            <a:r>
              <a:rPr lang="en-US" dirty="0" smtClean="0"/>
              <a:t>Procurement coordination</a:t>
            </a:r>
          </a:p>
          <a:p>
            <a:pPr lvl="1"/>
            <a:r>
              <a:rPr lang="en-US" dirty="0" smtClean="0"/>
              <a:t>Use industry standards</a:t>
            </a:r>
          </a:p>
          <a:p>
            <a:pPr lvl="1"/>
            <a:r>
              <a:rPr lang="en-US" dirty="0" smtClean="0"/>
              <a:t>Active sourcing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Bottleneck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specifications requiring complex manufacturing or service process</a:t>
            </a:r>
          </a:p>
          <a:p>
            <a:r>
              <a:rPr lang="en-US" dirty="0" smtClean="0"/>
              <a:t>Few alternate productions/sources of supply</a:t>
            </a:r>
          </a:p>
          <a:p>
            <a:r>
              <a:rPr lang="en-US" dirty="0" smtClean="0"/>
              <a:t>Big impact on operations/maintenance</a:t>
            </a:r>
          </a:p>
          <a:p>
            <a:r>
              <a:rPr lang="en-US" dirty="0" smtClean="0"/>
              <a:t>New technology or untested processes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Bottleneck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Strategy</a:t>
            </a:r>
          </a:p>
          <a:p>
            <a:pPr lvl="1"/>
            <a:r>
              <a:rPr lang="en-US" dirty="0" smtClean="0"/>
              <a:t>Ensure supply continuity</a:t>
            </a:r>
          </a:p>
          <a:p>
            <a:r>
              <a:rPr lang="en-US" dirty="0" smtClean="0"/>
              <a:t>Tactics</a:t>
            </a:r>
          </a:p>
          <a:p>
            <a:pPr lvl="1"/>
            <a:r>
              <a:rPr lang="en-US" dirty="0" smtClean="0"/>
              <a:t>Decrease uniqueness of suppliers</a:t>
            </a:r>
          </a:p>
          <a:p>
            <a:pPr lvl="1"/>
            <a:r>
              <a:rPr lang="en-US" dirty="0" smtClean="0"/>
              <a:t>Manage supply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Bottleneck </a:t>
            </a:r>
            <a:r>
              <a:rPr lang="en-US" dirty="0" smtClean="0"/>
              <a:t>Category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</a:p>
          <a:p>
            <a:pPr lvl="1"/>
            <a:r>
              <a:rPr lang="en-US" dirty="0" smtClean="0"/>
              <a:t>Widen specifications</a:t>
            </a:r>
          </a:p>
          <a:p>
            <a:pPr lvl="1"/>
            <a:r>
              <a:rPr lang="en-US" dirty="0" smtClean="0"/>
              <a:t>Increase competition</a:t>
            </a:r>
          </a:p>
          <a:p>
            <a:pPr lvl="1"/>
            <a:r>
              <a:rPr lang="en-US" dirty="0" smtClean="0"/>
              <a:t>Develop new suppliers</a:t>
            </a:r>
          </a:p>
          <a:p>
            <a:pPr lvl="1"/>
            <a:r>
              <a:rPr lang="en-US" dirty="0" smtClean="0"/>
              <a:t>Medium-term contracts</a:t>
            </a:r>
          </a:p>
          <a:p>
            <a:pPr lvl="1"/>
            <a:r>
              <a:rPr lang="en-US" dirty="0" smtClean="0"/>
              <a:t>Attempt competitive bidding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Evaluation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 smtClean="0"/>
              <a:t>Capabilities</a:t>
            </a:r>
          </a:p>
          <a:p>
            <a:pPr lvl="1"/>
            <a:r>
              <a:rPr lang="en-US" dirty="0" smtClean="0"/>
              <a:t>Process and design capabilities</a:t>
            </a:r>
          </a:p>
          <a:p>
            <a:pPr lvl="1"/>
            <a:r>
              <a:rPr lang="en-US" dirty="0" smtClean="0"/>
              <a:t>Management capability</a:t>
            </a:r>
          </a:p>
          <a:p>
            <a:pPr lvl="1"/>
            <a:r>
              <a:rPr lang="en-US" dirty="0" smtClean="0"/>
              <a:t>Financial condition and cost structure</a:t>
            </a:r>
          </a:p>
          <a:p>
            <a:pPr lvl="1"/>
            <a:r>
              <a:rPr lang="en-US" dirty="0" smtClean="0"/>
              <a:t>Planning and control systems</a:t>
            </a:r>
          </a:p>
          <a:p>
            <a:pPr lvl="1"/>
            <a:r>
              <a:rPr lang="en-US" dirty="0" smtClean="0"/>
              <a:t>Environmental regulation compliance</a:t>
            </a:r>
          </a:p>
          <a:p>
            <a:pPr lvl="1"/>
            <a:r>
              <a:rPr lang="en-US" dirty="0" smtClean="0"/>
              <a:t>Longer-term relationship potential</a:t>
            </a:r>
          </a:p>
          <a:p>
            <a:r>
              <a:rPr lang="en-US" dirty="0" smtClean="0"/>
              <a:t>Supplier selection scorecards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Segmentation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What is the current set of supplier relationships for this category?</a:t>
            </a:r>
          </a:p>
          <a:p>
            <a:r>
              <a:rPr lang="en-US" dirty="0" smtClean="0"/>
              <a:t>How do we communicate expectations for both buyer and supplier about the long-term relationship?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5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Segmentation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Are there any suppliers that pose a risk to the buyer including, but not limited to, assurance of supply, cost, quality, and technology?</a:t>
            </a:r>
          </a:p>
          <a:p>
            <a:r>
              <a:rPr lang="en-US" dirty="0" smtClean="0"/>
              <a:t>How should we deploy resources to develop and invest in supplier relationships?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7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Supplier Segmentation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Understand how the supplier views the buyer as a customer</a:t>
            </a:r>
          </a:p>
          <a:p>
            <a:pPr lvl="1"/>
            <a:r>
              <a:rPr lang="en-US" dirty="0" smtClean="0"/>
              <a:t>Does the buyer’s business in this category align with the supplier’s long-term business growth?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2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Supplier Segmentation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Does the supplier believe that the category under review creates value for its business?</a:t>
            </a:r>
          </a:p>
          <a:p>
            <a:pPr lvl="1"/>
            <a:r>
              <a:rPr lang="en-US" dirty="0" smtClean="0"/>
              <a:t>Does the buyer represent more than 5-10% of the supplier’s business?</a:t>
            </a:r>
          </a:p>
          <a:p>
            <a:pPr lvl="1"/>
            <a:r>
              <a:rPr lang="en-US" dirty="0" smtClean="0"/>
              <a:t>Does the supplier have multiple locations?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16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Supplier Segmentation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Does the supplier believe that the category under review creates value for its business? (cont.)</a:t>
            </a:r>
          </a:p>
          <a:p>
            <a:pPr lvl="1"/>
            <a:r>
              <a:rPr lang="en-US" dirty="0" smtClean="0"/>
              <a:t>Does the supplier supply products or services from other categories?</a:t>
            </a:r>
          </a:p>
          <a:p>
            <a:pPr lvl="1"/>
            <a:r>
              <a:rPr lang="en-US" dirty="0" smtClean="0"/>
              <a:t>Does the supplier consider the buyer’s business important for marketing and brand affiliation?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2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of Supplier Segmentation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Did the supplier offer new technology for this category in last 12 months?</a:t>
            </a:r>
          </a:p>
          <a:p>
            <a:r>
              <a:rPr lang="en-US" dirty="0" smtClean="0"/>
              <a:t>Did supplier share future growth plans?</a:t>
            </a:r>
          </a:p>
          <a:p>
            <a:r>
              <a:rPr lang="en-US" dirty="0" smtClean="0"/>
              <a:t>Has supplier been responsive to category needs?</a:t>
            </a:r>
          </a:p>
          <a:p>
            <a:r>
              <a:rPr lang="en-US" dirty="0" smtClean="0"/>
              <a:t>Is category high margin business for supplier?</a:t>
            </a:r>
          </a:p>
          <a:p>
            <a:r>
              <a:rPr lang="en-US" dirty="0" smtClean="0"/>
              <a:t>Reach consensus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9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Core</a:t>
            </a:r>
          </a:p>
          <a:p>
            <a:pPr lvl="1"/>
            <a:r>
              <a:rPr lang="en-US" dirty="0" smtClean="0"/>
              <a:t>Size of account is significant</a:t>
            </a:r>
          </a:p>
          <a:p>
            <a:pPr lvl="1"/>
            <a:r>
              <a:rPr lang="en-US" dirty="0" smtClean="0"/>
              <a:t>Account is important strategically</a:t>
            </a:r>
          </a:p>
          <a:p>
            <a:pPr lvl="1"/>
            <a:r>
              <a:rPr lang="en-US" dirty="0" smtClean="0"/>
              <a:t>Will invest</a:t>
            </a:r>
            <a:endParaRPr lang="en-US" dirty="0" smtClean="0"/>
          </a:p>
          <a:p>
            <a:r>
              <a:rPr lang="en-US" dirty="0" smtClean="0"/>
              <a:t>Develop</a:t>
            </a:r>
          </a:p>
          <a:p>
            <a:pPr lvl="1"/>
            <a:r>
              <a:rPr lang="en-US" dirty="0" smtClean="0"/>
              <a:t>Attractiveness of buyer is important</a:t>
            </a:r>
          </a:p>
          <a:p>
            <a:pPr lvl="1"/>
            <a:r>
              <a:rPr lang="en-US" dirty="0" smtClean="0"/>
              <a:t>Historically low volume</a:t>
            </a:r>
          </a:p>
          <a:p>
            <a:pPr lvl="1"/>
            <a:r>
              <a:rPr lang="en-US" dirty="0" smtClean="0"/>
              <a:t>Potential to become core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90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Exploit</a:t>
            </a:r>
          </a:p>
          <a:p>
            <a:pPr lvl="1"/>
            <a:r>
              <a:rPr lang="en-US" dirty="0" smtClean="0"/>
              <a:t>Significant proportion of buyer’s spend</a:t>
            </a:r>
          </a:p>
          <a:p>
            <a:pPr lvl="1"/>
            <a:r>
              <a:rPr lang="en-US" dirty="0" smtClean="0"/>
              <a:t>Customer not viewed as important</a:t>
            </a:r>
          </a:p>
          <a:p>
            <a:pPr lvl="1"/>
            <a:r>
              <a:rPr lang="en-US" dirty="0" smtClean="0"/>
              <a:t>Watch price</a:t>
            </a:r>
            <a:endParaRPr lang="en-US" dirty="0" smtClean="0"/>
          </a:p>
          <a:p>
            <a:r>
              <a:rPr lang="en-US" dirty="0" smtClean="0"/>
              <a:t>Nuisance</a:t>
            </a:r>
          </a:p>
          <a:p>
            <a:pPr lvl="1"/>
            <a:r>
              <a:rPr lang="en-US" dirty="0" smtClean="0"/>
              <a:t>Buyer is viewed as unimportant</a:t>
            </a:r>
          </a:p>
          <a:p>
            <a:pPr lvl="1"/>
            <a:r>
              <a:rPr lang="en-US" dirty="0" smtClean="0"/>
              <a:t>Volume is insignificant</a:t>
            </a:r>
          </a:p>
          <a:p>
            <a:pPr lvl="1"/>
            <a:r>
              <a:rPr lang="en-US" dirty="0" smtClean="0"/>
              <a:t>Ignored 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3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Preference Matrix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5348235"/>
              </p:ext>
            </p:extLst>
          </p:nvPr>
        </p:nvGraphicFramePr>
        <p:xfrm>
          <a:off x="2057400" y="1600200"/>
          <a:ext cx="5181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</a:tblGrid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en-US" sz="30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Development</a:t>
                      </a:r>
                      <a:endParaRPr lang="en-US" sz="30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E8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Core</a:t>
                      </a:r>
                      <a:endParaRPr lang="en-US" sz="30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  <a:tr h="1714500">
                <a:tc>
                  <a:txBody>
                    <a:bodyPr/>
                    <a:lstStyle/>
                    <a:p>
                      <a:pPr algn="ctr"/>
                      <a:r>
                        <a:rPr lang="en-US" sz="30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Nuisance</a:t>
                      </a:r>
                      <a:endParaRPr lang="en-US" sz="30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Exploit</a:t>
                      </a:r>
                      <a:endParaRPr lang="en-US" sz="30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246845" y="2837648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Attractiveness of Account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533400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 Spend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4800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105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1447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4600" y="5105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</a:t>
            </a:r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98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Segment Rule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Strategic supplier</a:t>
            </a:r>
          </a:p>
          <a:p>
            <a:pPr lvl="1"/>
            <a:r>
              <a:rPr lang="en-US" dirty="0" smtClean="0"/>
              <a:t>Substantial r</a:t>
            </a:r>
            <a:r>
              <a:rPr lang="en-US" dirty="0" smtClean="0"/>
              <a:t>isk if it leaves</a:t>
            </a:r>
          </a:p>
          <a:p>
            <a:r>
              <a:rPr lang="en-US" dirty="0" smtClean="0"/>
              <a:t>Preferred supplier</a:t>
            </a:r>
            <a:endParaRPr lang="en-US" dirty="0" smtClean="0"/>
          </a:p>
          <a:p>
            <a:pPr lvl="1"/>
            <a:r>
              <a:rPr lang="en-US" dirty="0" smtClean="0"/>
              <a:t>Commit to continuous joint transactional/ process improvements</a:t>
            </a:r>
          </a:p>
          <a:p>
            <a:r>
              <a:rPr lang="en-US" dirty="0" smtClean="0"/>
              <a:t>Transaction supplier</a:t>
            </a:r>
          </a:p>
          <a:p>
            <a:pPr lvl="1"/>
            <a:r>
              <a:rPr lang="en-US" dirty="0" smtClean="0"/>
              <a:t>Easily substituted by competitors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32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Selection Scorecards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678363"/>
          </a:xfrm>
        </p:spPr>
        <p:txBody>
          <a:bodyPr/>
          <a:lstStyle/>
          <a:p>
            <a:r>
              <a:rPr lang="en-US" dirty="0" smtClean="0"/>
              <a:t>Decision support tool</a:t>
            </a:r>
          </a:p>
          <a:p>
            <a:r>
              <a:rPr lang="en-US" dirty="0" smtClean="0"/>
              <a:t>Weight various performance evaluation categories</a:t>
            </a:r>
          </a:p>
          <a:p>
            <a:r>
              <a:rPr lang="en-US" dirty="0" smtClean="0"/>
              <a:t>Determine total score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71A561-29C3-472D-9C42-CAF3BBB387BB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2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Contract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Establishing tasks and time lines</a:t>
            </a:r>
          </a:p>
          <a:p>
            <a:r>
              <a:rPr lang="en-US" dirty="0" smtClean="0"/>
              <a:t>Assigning accountabilities and process ownership</a:t>
            </a:r>
          </a:p>
          <a:p>
            <a:r>
              <a:rPr lang="en-US" dirty="0" smtClean="0"/>
              <a:t>Ensuring adequate resources are made </a:t>
            </a:r>
            <a:r>
              <a:rPr lang="en-US" dirty="0" smtClean="0"/>
              <a:t>available to process owners</a:t>
            </a:r>
            <a:endParaRPr lang="en-US" dirty="0" smtClean="0"/>
          </a:p>
          <a:p>
            <a:r>
              <a:rPr lang="en-US" dirty="0" smtClean="0"/>
              <a:t>Strategy communicated to all stakeholders</a:t>
            </a:r>
          </a:p>
          <a:p>
            <a:r>
              <a:rPr lang="en-US" dirty="0" smtClean="0"/>
              <a:t>Market and price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Contract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negotiation plan and ideal contract</a:t>
            </a:r>
          </a:p>
          <a:p>
            <a:r>
              <a:rPr lang="en-US" dirty="0" smtClean="0"/>
              <a:t>Create contingency plan</a:t>
            </a:r>
          </a:p>
          <a:p>
            <a:r>
              <a:rPr lang="en-US" dirty="0" smtClean="0"/>
              <a:t>Conduct negotiation</a:t>
            </a:r>
          </a:p>
          <a:p>
            <a:r>
              <a:rPr lang="en-US" dirty="0" smtClean="0"/>
              <a:t>Sign contract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Contract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Preferred supplier lists</a:t>
            </a:r>
          </a:p>
          <a:p>
            <a:pPr lvl="1"/>
            <a:r>
              <a:rPr lang="en-US" dirty="0" smtClean="0"/>
              <a:t>Preference in future contracts</a:t>
            </a:r>
          </a:p>
          <a:p>
            <a:pPr lvl="1"/>
            <a:r>
              <a:rPr lang="en-US" dirty="0" smtClean="0"/>
              <a:t>Proven performance and capabilities</a:t>
            </a:r>
          </a:p>
          <a:p>
            <a:r>
              <a:rPr lang="en-US" dirty="0" smtClean="0"/>
              <a:t>Types of final supplier selection</a:t>
            </a:r>
          </a:p>
          <a:p>
            <a:pPr lvl="1"/>
            <a:r>
              <a:rPr lang="en-US" dirty="0" smtClean="0"/>
              <a:t>Competitive bidding</a:t>
            </a:r>
          </a:p>
          <a:p>
            <a:pPr lvl="1"/>
            <a:r>
              <a:rPr lang="en-US" dirty="0" smtClean="0"/>
              <a:t>Negotiation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marketplace</a:t>
            </a:r>
          </a:p>
          <a:p>
            <a:pPr lvl="1"/>
            <a:r>
              <a:rPr lang="en-US" dirty="0" smtClean="0"/>
              <a:t>Best price</a:t>
            </a:r>
          </a:p>
          <a:p>
            <a:pPr lvl="1"/>
            <a:r>
              <a:rPr lang="en-US" dirty="0" smtClean="0"/>
              <a:t>Average price</a:t>
            </a:r>
          </a:p>
          <a:p>
            <a:pPr lvl="1"/>
            <a:r>
              <a:rPr lang="en-US" dirty="0" smtClean="0"/>
              <a:t>Business unit’s price</a:t>
            </a:r>
          </a:p>
          <a:p>
            <a:pPr lvl="1"/>
            <a:r>
              <a:rPr lang="en-US" dirty="0" smtClean="0"/>
              <a:t>Expected trends in pricing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Competitive Bidding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Buyer can </a:t>
            </a:r>
            <a:r>
              <a:rPr lang="en-US" dirty="0" smtClean="0"/>
              <a:t>provide qualified suppliers with clear descriptions of items or services to be purchased</a:t>
            </a:r>
          </a:p>
          <a:p>
            <a:r>
              <a:rPr lang="en-US" dirty="0" smtClean="0"/>
              <a:t>Volume is high enough to justify cost and effort</a:t>
            </a:r>
          </a:p>
          <a:p>
            <a:r>
              <a:rPr lang="en-US" dirty="0" smtClean="0"/>
              <a:t>Buying firm does not have preferred supplier</a:t>
            </a:r>
          </a:p>
          <a:p>
            <a:r>
              <a:rPr lang="en-US" dirty="0" smtClean="0"/>
              <a:t>Price is usually dominant criterion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 Negotiation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Item is new or technically complex, with only vague specifications</a:t>
            </a:r>
          </a:p>
          <a:p>
            <a:r>
              <a:rPr lang="en-US" dirty="0" smtClean="0"/>
              <a:t>Purchase requires agreement on wide range of performance factors</a:t>
            </a:r>
          </a:p>
          <a:p>
            <a:r>
              <a:rPr lang="en-US" dirty="0" smtClean="0"/>
              <a:t>Buyer requires supplier to participate in development effort</a:t>
            </a:r>
          </a:p>
          <a:p>
            <a:r>
              <a:rPr lang="en-US" dirty="0" smtClean="0"/>
              <a:t>Supplier cannot determine risks and costs without additional buyer input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Step 5: Supplier Relationship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monitoring of both strategy and supplier</a:t>
            </a:r>
          </a:p>
          <a:p>
            <a:r>
              <a:rPr lang="en-US" dirty="0" smtClean="0"/>
              <a:t>Continuous monitoring of supplier’s performance using predetermined criteria on goals and objectives</a:t>
            </a:r>
          </a:p>
          <a:p>
            <a:r>
              <a:rPr lang="en-US" dirty="0" smtClean="0"/>
              <a:t>Supplier scorecard</a:t>
            </a:r>
          </a:p>
          <a:p>
            <a:pPr lvl="1"/>
            <a:r>
              <a:rPr lang="en-US" dirty="0" smtClean="0"/>
              <a:t>Update, usually quarterly</a:t>
            </a:r>
          </a:p>
          <a:p>
            <a:pPr lvl="1"/>
            <a:r>
              <a:rPr lang="en-US" dirty="0" smtClean="0"/>
              <a:t>Review results with supplier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Scorecards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supplier selection scorecards</a:t>
            </a:r>
          </a:p>
          <a:p>
            <a:r>
              <a:rPr lang="en-US" dirty="0" smtClean="0"/>
              <a:t>Typical </a:t>
            </a:r>
            <a:r>
              <a:rPr lang="en-US" dirty="0" smtClean="0"/>
              <a:t>categories</a:t>
            </a:r>
          </a:p>
          <a:p>
            <a:pPr lvl="1"/>
            <a:r>
              <a:rPr lang="en-US" dirty="0" smtClean="0"/>
              <a:t>Price</a:t>
            </a:r>
          </a:p>
          <a:p>
            <a:pPr lvl="1"/>
            <a:r>
              <a:rPr lang="en-US" dirty="0" smtClean="0"/>
              <a:t>Quality</a:t>
            </a:r>
          </a:p>
          <a:p>
            <a:pPr lvl="1"/>
            <a:r>
              <a:rPr lang="en-US" dirty="0" smtClean="0"/>
              <a:t>Delivery reliability</a:t>
            </a:r>
          </a:p>
          <a:p>
            <a:pPr lvl="1"/>
            <a:r>
              <a:rPr lang="en-US" dirty="0" smtClean="0"/>
              <a:t>Responsiveness</a:t>
            </a:r>
          </a:p>
          <a:p>
            <a:r>
              <a:rPr lang="en-US" dirty="0" smtClean="0"/>
              <a:t>May include feedback and input from suppliers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the Monitoring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dirty="0" smtClean="0"/>
              <a:t>Regular review meetings to ensure that strategy is </a:t>
            </a:r>
            <a:r>
              <a:rPr lang="en-US" dirty="0" smtClean="0"/>
              <a:t>well-aligned </a:t>
            </a:r>
            <a:r>
              <a:rPr lang="en-US" dirty="0" smtClean="0"/>
              <a:t>with buyer’s organizational objectives</a:t>
            </a:r>
          </a:p>
          <a:p>
            <a:r>
              <a:rPr lang="en-US" dirty="0" smtClean="0"/>
              <a:t>Share results with top management</a:t>
            </a:r>
          </a:p>
          <a:p>
            <a:r>
              <a:rPr lang="en-US" dirty="0" smtClean="0"/>
              <a:t>Assess internal </a:t>
            </a:r>
            <a:r>
              <a:rPr lang="en-US" dirty="0" smtClean="0"/>
              <a:t>customer </a:t>
            </a:r>
            <a:r>
              <a:rPr lang="en-US" dirty="0" smtClean="0"/>
              <a:t>and supplier perceptions</a:t>
            </a:r>
          </a:p>
          <a:p>
            <a:r>
              <a:rPr lang="en-US" dirty="0" smtClean="0"/>
              <a:t>Determine if key goals have been achieved</a:t>
            </a:r>
          </a:p>
          <a:p>
            <a:r>
              <a:rPr lang="en-US" dirty="0" smtClean="0"/>
              <a:t>Provide feedback to those involved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Insourcing</a:t>
            </a:r>
            <a:r>
              <a:rPr lang="en-US" dirty="0" smtClean="0"/>
              <a:t>/outsourcing</a:t>
            </a:r>
          </a:p>
          <a:p>
            <a:r>
              <a:rPr lang="en-US" dirty="0" smtClean="0"/>
              <a:t>Supply base optimization</a:t>
            </a:r>
          </a:p>
          <a:p>
            <a:r>
              <a:rPr lang="en-US" dirty="0" smtClean="0"/>
              <a:t>Supply risk management</a:t>
            </a:r>
          </a:p>
          <a:p>
            <a:r>
              <a:rPr lang="en-US" dirty="0" smtClean="0"/>
              <a:t>Low-cost country </a:t>
            </a:r>
            <a:r>
              <a:rPr lang="en-US" dirty="0" smtClean="0"/>
              <a:t>sourcing</a:t>
            </a:r>
          </a:p>
          <a:p>
            <a:r>
              <a:rPr lang="en-US" dirty="0" smtClean="0"/>
              <a:t>Longer-term supplier relationships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Early supplier design involvement</a:t>
            </a:r>
          </a:p>
          <a:p>
            <a:r>
              <a:rPr lang="en-US" dirty="0" smtClean="0"/>
              <a:t>Supplier development</a:t>
            </a:r>
          </a:p>
          <a:p>
            <a:r>
              <a:rPr lang="en-US" dirty="0" smtClean="0"/>
              <a:t>Total cost of ownership</a:t>
            </a:r>
          </a:p>
          <a:p>
            <a:r>
              <a:rPr lang="en-US" dirty="0" smtClean="0"/>
              <a:t>E-reverse auctions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Insourcing</a:t>
            </a:r>
            <a:r>
              <a:rPr lang="en-US" dirty="0" smtClean="0"/>
              <a:t>/Outsourcing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Complex and strategic decision</a:t>
            </a:r>
          </a:p>
          <a:p>
            <a:r>
              <a:rPr lang="en-US" dirty="0" smtClean="0"/>
              <a:t>Long-term impact</a:t>
            </a:r>
          </a:p>
          <a:p>
            <a:r>
              <a:rPr lang="en-US" dirty="0" smtClean="0"/>
              <a:t>Factors</a:t>
            </a:r>
          </a:p>
          <a:p>
            <a:pPr lvl="1"/>
            <a:r>
              <a:rPr lang="en-US" dirty="0" smtClean="0"/>
              <a:t>Emerging </a:t>
            </a:r>
            <a:r>
              <a:rPr lang="en-US" dirty="0" smtClean="0"/>
              <a:t>new </a:t>
            </a:r>
            <a:r>
              <a:rPr lang="en-US" dirty="0" smtClean="0"/>
              <a:t>technologies and products</a:t>
            </a:r>
            <a:endParaRPr lang="en-US" dirty="0" smtClean="0"/>
          </a:p>
          <a:p>
            <a:pPr lvl="1"/>
            <a:r>
              <a:rPr lang="en-US" dirty="0" smtClean="0"/>
              <a:t>Business strategies on core competencies</a:t>
            </a:r>
          </a:p>
          <a:p>
            <a:pPr lvl="1"/>
            <a:r>
              <a:rPr lang="en-US" dirty="0" smtClean="0"/>
              <a:t>Poor performance levels</a:t>
            </a:r>
          </a:p>
          <a:p>
            <a:pPr lvl="1"/>
            <a:r>
              <a:rPr lang="en-US" dirty="0" smtClean="0"/>
              <a:t>Demand changes</a:t>
            </a:r>
          </a:p>
          <a:p>
            <a:pPr lvl="1"/>
            <a:r>
              <a:rPr lang="en-US" dirty="0" smtClean="0"/>
              <a:t>Geographical location of demand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Base Optimization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Process of determining the appropriate number and mix of suppliers to maintain</a:t>
            </a:r>
          </a:p>
          <a:p>
            <a:r>
              <a:rPr lang="en-US" dirty="0" smtClean="0"/>
              <a:t>Usually refers to a smaller supply base</a:t>
            </a:r>
          </a:p>
          <a:p>
            <a:r>
              <a:rPr lang="en-US" dirty="0" smtClean="0"/>
              <a:t>Requires in-depth analysis of current and future number of suppliers needed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43606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Supply </a:t>
            </a:r>
            <a:r>
              <a:rPr lang="en-US" dirty="0" smtClean="0"/>
              <a:t>Risk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Greater levels of outsourcing in low cost countries</a:t>
            </a:r>
          </a:p>
          <a:p>
            <a:r>
              <a:rPr lang="en-US" dirty="0" smtClean="0"/>
              <a:t>Potential for operational disruption</a:t>
            </a:r>
          </a:p>
          <a:p>
            <a:r>
              <a:rPr lang="en-US" dirty="0" smtClean="0"/>
              <a:t>High cost impact</a:t>
            </a:r>
          </a:p>
          <a:p>
            <a:r>
              <a:rPr lang="en-US" dirty="0" smtClean="0"/>
              <a:t>Volatility of </a:t>
            </a:r>
            <a:r>
              <a:rPr lang="en-US" dirty="0" smtClean="0"/>
              <a:t>prices</a:t>
            </a:r>
          </a:p>
          <a:p>
            <a:r>
              <a:rPr lang="en-US" dirty="0" smtClean="0"/>
              <a:t>Growth of enterprise risk management systems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Supply Risk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War and terrorism</a:t>
            </a:r>
          </a:p>
          <a:p>
            <a:r>
              <a:rPr lang="en-US" dirty="0" smtClean="0"/>
              <a:t>Strikes and labor disruptions</a:t>
            </a:r>
          </a:p>
          <a:p>
            <a:r>
              <a:rPr lang="en-US" dirty="0" smtClean="0"/>
              <a:t>Increased regulatory and customs delays</a:t>
            </a:r>
          </a:p>
          <a:p>
            <a:r>
              <a:rPr lang="en-US" dirty="0" smtClean="0"/>
              <a:t>Fire and theft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1000" cy="4525963"/>
          </a:xfrm>
        </p:spPr>
        <p:txBody>
          <a:bodyPr/>
          <a:lstStyle/>
          <a:p>
            <a:r>
              <a:rPr lang="en-US" dirty="0" smtClean="0"/>
              <a:t>Weather</a:t>
            </a:r>
          </a:p>
          <a:p>
            <a:r>
              <a:rPr lang="en-US" dirty="0" smtClean="0"/>
              <a:t>Poor communication of customer requirements</a:t>
            </a:r>
          </a:p>
          <a:p>
            <a:r>
              <a:rPr lang="en-US" dirty="0" smtClean="0"/>
              <a:t>Part shortages</a:t>
            </a:r>
          </a:p>
          <a:p>
            <a:r>
              <a:rPr lang="en-US" dirty="0" smtClean="0"/>
              <a:t>Quality problems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966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Low-Cost Country </a:t>
            </a:r>
            <a:r>
              <a:rPr lang="en-US" dirty="0" smtClean="0"/>
              <a:t>Sourcing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Local content rules</a:t>
            </a:r>
          </a:p>
          <a:p>
            <a:r>
              <a:rPr lang="en-US" dirty="0" smtClean="0"/>
              <a:t>Provide </a:t>
            </a:r>
            <a:r>
              <a:rPr lang="en-US" dirty="0" smtClean="0"/>
              <a:t>immediate and dramatic improvements in cost and quality</a:t>
            </a:r>
          </a:p>
          <a:p>
            <a:r>
              <a:rPr lang="en-US" dirty="0" smtClean="0"/>
              <a:t>Introduces competition to domestic suppliers</a:t>
            </a:r>
          </a:p>
          <a:p>
            <a:r>
              <a:rPr lang="en-US" dirty="0" smtClean="0"/>
              <a:t>Gain exposure to product and process technology</a:t>
            </a:r>
          </a:p>
          <a:p>
            <a:r>
              <a:rPr lang="en-US" dirty="0" smtClean="0"/>
              <a:t>Increase number of sources</a:t>
            </a:r>
          </a:p>
          <a:p>
            <a:r>
              <a:rPr lang="en-US" dirty="0" smtClean="0"/>
              <a:t>Establish presence in foreign markets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7198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 smtClean="0"/>
              <a:t>Challenges in Low-Cost Country </a:t>
            </a:r>
            <a:r>
              <a:rPr lang="en-US" dirty="0" smtClean="0"/>
              <a:t>Sourcing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19600"/>
          </a:xfrm>
        </p:spPr>
        <p:txBody>
          <a:bodyPr/>
          <a:lstStyle/>
          <a:p>
            <a:r>
              <a:rPr lang="en-US" dirty="0" smtClean="0"/>
              <a:t>Inexperience </a:t>
            </a:r>
            <a:r>
              <a:rPr lang="en-US" dirty="0" smtClean="0"/>
              <a:t>with global business processes and practices</a:t>
            </a:r>
          </a:p>
          <a:p>
            <a:r>
              <a:rPr lang="en-US" dirty="0" smtClean="0"/>
              <a:t>Lack of qualified personnel to develop, negotiate, and manage long material pipelines</a:t>
            </a:r>
          </a:p>
          <a:p>
            <a:r>
              <a:rPr lang="en-US" dirty="0" smtClean="0"/>
              <a:t>More complex logistics and currency fluctuations</a:t>
            </a:r>
          </a:p>
          <a:p>
            <a:r>
              <a:rPr lang="en-US" dirty="0" smtClean="0"/>
              <a:t>Different cultural business practices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0205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Longer-Term Supplier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221163"/>
          </a:xfrm>
        </p:spPr>
        <p:txBody>
          <a:bodyPr/>
          <a:lstStyle/>
          <a:p>
            <a:r>
              <a:rPr lang="en-US" dirty="0" smtClean="0"/>
              <a:t>Generally </a:t>
            </a:r>
            <a:r>
              <a:rPr lang="en-US" u="sng" dirty="0" smtClean="0"/>
              <a:t>&gt;</a:t>
            </a:r>
            <a:r>
              <a:rPr lang="en-US" dirty="0" smtClean="0"/>
              <a:t> 3 years</a:t>
            </a:r>
          </a:p>
          <a:p>
            <a:r>
              <a:rPr lang="en-US" dirty="0" smtClean="0"/>
              <a:t>Use with suppliers that have exceptional performance or unique technological expertise</a:t>
            </a:r>
          </a:p>
          <a:p>
            <a:r>
              <a:rPr lang="en-US" dirty="0" smtClean="0"/>
              <a:t>Could include joint product development with shared development costs and intellectual property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7333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Supplier Design Involvement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221163"/>
          </a:xfrm>
        </p:spPr>
        <p:txBody>
          <a:bodyPr/>
          <a:lstStyle/>
          <a:p>
            <a:r>
              <a:rPr lang="en-US" dirty="0" smtClean="0"/>
              <a:t>Key supplier participation at the concept or predesign phase of NPD</a:t>
            </a:r>
          </a:p>
          <a:p>
            <a:r>
              <a:rPr lang="en-US" dirty="0" smtClean="0"/>
              <a:t>May be informal</a:t>
            </a:r>
          </a:p>
          <a:p>
            <a:r>
              <a:rPr lang="en-US" dirty="0" smtClean="0"/>
              <a:t>Cross-functional teams</a:t>
            </a:r>
          </a:p>
          <a:p>
            <a:r>
              <a:rPr lang="en-US" dirty="0" smtClean="0"/>
              <a:t>Simultaneous engineering approach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599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Supplier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221163"/>
          </a:xfrm>
        </p:spPr>
        <p:txBody>
          <a:bodyPr/>
          <a:lstStyle/>
          <a:p>
            <a:r>
              <a:rPr lang="en-US" dirty="0" smtClean="0"/>
              <a:t>Inadequate supplier performance</a:t>
            </a:r>
          </a:p>
          <a:p>
            <a:pPr lvl="1"/>
            <a:r>
              <a:rPr lang="en-US" dirty="0" smtClean="0"/>
              <a:t>But still want to maintain supplier in the supply base</a:t>
            </a:r>
          </a:p>
          <a:p>
            <a:r>
              <a:rPr lang="en-US" dirty="0" smtClean="0"/>
              <a:t>Work directly with supplier to facilitate performance improvement</a:t>
            </a:r>
          </a:p>
          <a:p>
            <a:r>
              <a:rPr lang="en-US" dirty="0" smtClean="0"/>
              <a:t>Long-term benefits to both buyer and supplier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73854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Cost of Ownership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221163"/>
          </a:xfrm>
        </p:spPr>
        <p:txBody>
          <a:bodyPr/>
          <a:lstStyle/>
          <a:p>
            <a:r>
              <a:rPr lang="en-US" dirty="0" smtClean="0"/>
              <a:t>Process of identifying cost considerations beyond unit price, transportation, and tooling</a:t>
            </a:r>
          </a:p>
          <a:p>
            <a:r>
              <a:rPr lang="en-US" dirty="0" smtClean="0"/>
              <a:t>Need to determine costs associated with late delivery, poor quality, or other supplier nonperformance</a:t>
            </a:r>
          </a:p>
          <a:p>
            <a:r>
              <a:rPr lang="en-US" dirty="0" smtClean="0"/>
              <a:t>Determine cause of variances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259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Facilitating E-Reverse Auctions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/>
          <a:lstStyle/>
          <a:p>
            <a:r>
              <a:rPr lang="en-US" dirty="0" smtClean="0"/>
              <a:t>Must have clearly defined specifications</a:t>
            </a:r>
          </a:p>
          <a:p>
            <a:r>
              <a:rPr lang="en-US" dirty="0" smtClean="0"/>
              <a:t>Buyers and suppliers are able to communicate in real-time, worldwide, via the Internet</a:t>
            </a:r>
          </a:p>
          <a:p>
            <a:r>
              <a:rPr lang="en-US" dirty="0" smtClean="0"/>
              <a:t>Development of robust, </a:t>
            </a:r>
            <a:r>
              <a:rPr lang="en-US" dirty="0" smtClean="0"/>
              <a:t>user-friendly Internet-based 3rd-party software</a:t>
            </a:r>
            <a:endParaRPr lang="en-US" dirty="0" smtClean="0"/>
          </a:p>
          <a:p>
            <a:r>
              <a:rPr lang="en-US" dirty="0" smtClean="0"/>
              <a:t>Significant improvements in goods and service quality and cycle time reduction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109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Evolving Sourcing Strategies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9310978"/>
              </p:ext>
            </p:extLst>
          </p:nvPr>
        </p:nvGraphicFramePr>
        <p:xfrm>
          <a:off x="152400" y="1219200"/>
          <a:ext cx="8839200" cy="4942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2209800"/>
                <a:gridCol w="2209800"/>
                <a:gridCol w="2209800"/>
              </a:tblGrid>
              <a:tr h="705528">
                <a:tc>
                  <a:txBody>
                    <a:bodyPr/>
                    <a:lstStyle/>
                    <a:p>
                      <a:pPr algn="ctr"/>
                      <a:r>
                        <a:rPr lang="en-US" sz="1950" b="1" i="1" dirty="0" smtClean="0">
                          <a:solidFill>
                            <a:schemeClr val="tx1"/>
                          </a:solidFill>
                        </a:rPr>
                        <a:t>Basic Beginnings</a:t>
                      </a:r>
                      <a:endParaRPr lang="en-US" sz="195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50" b="1" i="1" dirty="0" smtClean="0">
                          <a:solidFill>
                            <a:schemeClr val="tx1"/>
                          </a:solidFill>
                        </a:rPr>
                        <a:t>Moderate Development</a:t>
                      </a:r>
                      <a:endParaRPr lang="en-US" sz="195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50" b="1" i="1" dirty="0" smtClean="0">
                          <a:solidFill>
                            <a:schemeClr val="tx1"/>
                          </a:solidFill>
                        </a:rPr>
                        <a:t>Limited Integration</a:t>
                      </a:r>
                      <a:endParaRPr lang="en-US" sz="195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50" b="1" i="1" dirty="0" smtClean="0">
                          <a:solidFill>
                            <a:schemeClr val="tx1"/>
                          </a:solidFill>
                        </a:rPr>
                        <a:t>Fully Integrated</a:t>
                      </a:r>
                      <a:r>
                        <a:rPr lang="en-US" sz="1950" b="1" i="1" baseline="0" dirty="0" smtClean="0">
                          <a:solidFill>
                            <a:schemeClr val="tx1"/>
                          </a:solidFill>
                        </a:rPr>
                        <a:t> Supply Chains</a:t>
                      </a:r>
                      <a:endParaRPr lang="en-US" sz="1950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42517"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Quality/cost teams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Longer-term contracts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Volume leveraging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Supply-base </a:t>
                      </a: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consolidation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Supplier quality focus</a:t>
                      </a:r>
                      <a:endParaRPr 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E-reverse auctions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Ad hoc supplier alliances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Cross-functional sourcing teams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Supply-base</a:t>
                      </a: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optimization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International sourcing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Cross-location sourcing teams</a:t>
                      </a:r>
                      <a:endParaRPr 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F2F2"/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Global sourcing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Strategic supplier alliances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Supplier TQM development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Total</a:t>
                      </a: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 cost of ownership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Nontraditional purchase focus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Parts/service standardization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Early supplier involvement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Dock-to-stock pull systems</a:t>
                      </a:r>
                      <a:endParaRPr 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Global supply chains with external customer focus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Cross-enterprise decision making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Full-service suppliers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Early sourcing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dirty="0" err="1" smtClean="0">
                          <a:solidFill>
                            <a:schemeClr val="tx1"/>
                          </a:solidFill>
                        </a:rPr>
                        <a:t>Insourcing</a:t>
                      </a:r>
                      <a:r>
                        <a:rPr lang="en-US" sz="1700" b="1" dirty="0" smtClean="0">
                          <a:solidFill>
                            <a:schemeClr val="tx1"/>
                          </a:solidFill>
                        </a:rPr>
                        <a:t>/ outsourcing to maximize</a:t>
                      </a: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 core competencies of firms throughout supply chain</a:t>
                      </a:r>
                    </a:p>
                    <a:p>
                      <a:pPr marL="182880" indent="-182880">
                        <a:buFont typeface="Arial" pitchFamily="34" charset="0"/>
                        <a:buChar char="•"/>
                      </a:pPr>
                      <a:r>
                        <a:rPr lang="en-US" sz="1700" b="1" baseline="0" dirty="0" smtClean="0">
                          <a:solidFill>
                            <a:schemeClr val="tx1"/>
                          </a:solidFill>
                        </a:rPr>
                        <a:t>E-systems</a:t>
                      </a:r>
                      <a:endParaRPr 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229600" y="6245225"/>
            <a:ext cx="533400" cy="476250"/>
          </a:xfrm>
        </p:spPr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1: Basic Beginnings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management characterized as lower-level support function</a:t>
            </a:r>
          </a:p>
          <a:p>
            <a:r>
              <a:rPr lang="en-US" dirty="0" smtClean="0"/>
              <a:t>Short-term approaches</a:t>
            </a:r>
          </a:p>
          <a:p>
            <a:r>
              <a:rPr lang="en-US" dirty="0" smtClean="0"/>
              <a:t>Reactionary to complaints</a:t>
            </a:r>
          </a:p>
          <a:p>
            <a:r>
              <a:rPr lang="en-US" dirty="0" smtClean="0"/>
              <a:t>Impetus for change is driven by management</a:t>
            </a:r>
          </a:p>
          <a:p>
            <a:r>
              <a:rPr lang="en-US" dirty="0" smtClean="0"/>
              <a:t>Ensure adequate </a:t>
            </a:r>
            <a:r>
              <a:rPr lang="en-US" dirty="0" smtClean="0"/>
              <a:t>supply capacity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1: Basic Beginnings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Adversarial supplier relationships</a:t>
            </a:r>
          </a:p>
          <a:p>
            <a:r>
              <a:rPr lang="en-US" dirty="0" smtClean="0"/>
              <a:t>Limited resources for improvement</a:t>
            </a:r>
          </a:p>
          <a:p>
            <a:r>
              <a:rPr lang="en-US" dirty="0" smtClean="0"/>
              <a:t>Mid-level reporting</a:t>
            </a:r>
          </a:p>
          <a:p>
            <a:r>
              <a:rPr lang="en-US" dirty="0" smtClean="0"/>
              <a:t>Efficiency-related performance measures</a:t>
            </a:r>
          </a:p>
          <a:p>
            <a:r>
              <a:rPr lang="en-US" dirty="0" smtClean="0"/>
              <a:t>Focus on price reduction</a:t>
            </a:r>
          </a:p>
          <a:p>
            <a:r>
              <a:rPr lang="en-US" dirty="0" smtClean="0"/>
              <a:t>Transaction-based information systems</a:t>
            </a:r>
          </a:p>
          <a:p>
            <a:r>
              <a:rPr lang="en-US" dirty="0" smtClean="0"/>
              <a:t>Supply base optimization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2: Moderate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centralization of supply management function</a:t>
            </a:r>
          </a:p>
          <a:p>
            <a:r>
              <a:rPr lang="en-US" dirty="0" smtClean="0"/>
              <a:t>Category </a:t>
            </a:r>
            <a:r>
              <a:rPr lang="en-US" dirty="0" smtClean="0"/>
              <a:t>management</a:t>
            </a:r>
          </a:p>
          <a:p>
            <a:r>
              <a:rPr lang="en-US" dirty="0" smtClean="0"/>
              <a:t>Company-wide databases</a:t>
            </a:r>
          </a:p>
          <a:p>
            <a:r>
              <a:rPr lang="en-US" dirty="0" smtClean="0"/>
              <a:t>Company-wide </a:t>
            </a:r>
            <a:r>
              <a:rPr lang="en-US" dirty="0" smtClean="0"/>
              <a:t>agreements to leverage volumes</a:t>
            </a:r>
            <a:endParaRPr lang="en-US" dirty="0" smtClean="0"/>
          </a:p>
          <a:p>
            <a:r>
              <a:rPr lang="en-US" dirty="0" smtClean="0"/>
              <a:t>Single sourcing with long-term agreements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2: Moderate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Limited cross-functional integration</a:t>
            </a:r>
          </a:p>
          <a:p>
            <a:r>
              <a:rPr lang="en-US" dirty="0" smtClean="0"/>
              <a:t>Recognition of strategic supplier relationships</a:t>
            </a:r>
          </a:p>
          <a:p>
            <a:r>
              <a:rPr lang="en-US" dirty="0" smtClean="0"/>
              <a:t>Evaluated on achievement of competitive objectives</a:t>
            </a:r>
          </a:p>
          <a:p>
            <a:r>
              <a:rPr lang="en-US" dirty="0" smtClean="0"/>
              <a:t>Supplier viewed as resource</a:t>
            </a:r>
          </a:p>
          <a:p>
            <a:r>
              <a:rPr lang="en-US" dirty="0" smtClean="0"/>
              <a:t>Informal internal integration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3: Limited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US" dirty="0" smtClean="0"/>
              <a:t>Concurrent engineering</a:t>
            </a:r>
          </a:p>
          <a:p>
            <a:r>
              <a:rPr lang="en-US" dirty="0" smtClean="0"/>
              <a:t>Supplier development</a:t>
            </a:r>
          </a:p>
          <a:p>
            <a:r>
              <a:rPr lang="en-US" dirty="0" smtClean="0"/>
              <a:t>Lead-time </a:t>
            </a:r>
            <a:r>
              <a:rPr lang="en-US" dirty="0" smtClean="0"/>
              <a:t>reduction</a:t>
            </a:r>
          </a:p>
          <a:p>
            <a:r>
              <a:rPr lang="en-US" dirty="0" smtClean="0"/>
              <a:t>Early supplier involvement</a:t>
            </a:r>
          </a:p>
          <a:p>
            <a:r>
              <a:rPr lang="en-US" dirty="0" smtClean="0"/>
              <a:t>Supply management strategies integrated early in product and process design activities</a:t>
            </a:r>
          </a:p>
          <a:p>
            <a:r>
              <a:rPr lang="en-US" dirty="0" smtClean="0"/>
              <a:t>1st</a:t>
            </a:r>
            <a:r>
              <a:rPr lang="en-US" dirty="0" smtClean="0"/>
              <a:t>/2nd </a:t>
            </a:r>
            <a:r>
              <a:rPr lang="en-US" dirty="0" smtClean="0"/>
              <a:t>tier suppliers more involved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3: Limited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management evaluated on strategic contribution</a:t>
            </a:r>
          </a:p>
          <a:p>
            <a:r>
              <a:rPr lang="en-US" dirty="0" smtClean="0"/>
              <a:t>Extensive functional integration</a:t>
            </a:r>
          </a:p>
          <a:p>
            <a:r>
              <a:rPr lang="en-US" dirty="0" smtClean="0"/>
              <a:t>Focus on building competitive advantage</a:t>
            </a:r>
          </a:p>
          <a:p>
            <a:r>
              <a:rPr lang="en-US" dirty="0" smtClean="0"/>
              <a:t>Strong external customer focus</a:t>
            </a:r>
          </a:p>
          <a:p>
            <a:r>
              <a:rPr lang="en-US" dirty="0" smtClean="0"/>
              <a:t>Global databases</a:t>
            </a:r>
          </a:p>
          <a:p>
            <a:r>
              <a:rPr lang="en-US" dirty="0" smtClean="0"/>
              <a:t>Total cost modeling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Phase 4: Fully Integrated</a:t>
            </a:r>
            <a:br>
              <a:rPr lang="en-US" dirty="0" smtClean="0"/>
            </a:br>
            <a:r>
              <a:rPr lang="en-US" dirty="0" smtClean="0"/>
              <a:t>Supply Chains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management assumes strategic orientation</a:t>
            </a:r>
          </a:p>
          <a:p>
            <a:r>
              <a:rPr lang="en-US" dirty="0" smtClean="0"/>
              <a:t>Automated non-value-adding activities</a:t>
            </a:r>
          </a:p>
          <a:p>
            <a:r>
              <a:rPr lang="en-US" dirty="0" smtClean="0"/>
              <a:t>Greater focus on strategic objectives and activities</a:t>
            </a:r>
          </a:p>
          <a:p>
            <a:r>
              <a:rPr lang="en-US" dirty="0" smtClean="0"/>
              <a:t>Developing global supplier capabilities</a:t>
            </a:r>
          </a:p>
          <a:p>
            <a:r>
              <a:rPr lang="en-US" dirty="0" smtClean="0"/>
              <a:t>Demand higher performance from suppliers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 smtClean="0"/>
              <a:t>Phase 4: Fully Integrated</a:t>
            </a:r>
            <a:br>
              <a:rPr lang="en-US" dirty="0" smtClean="0"/>
            </a:br>
            <a:r>
              <a:rPr lang="en-US" dirty="0" smtClean="0"/>
              <a:t>Supply Chains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aggressive development of supplier capabilities</a:t>
            </a:r>
          </a:p>
          <a:p>
            <a:pPr lvl="1"/>
            <a:r>
              <a:rPr lang="en-US" dirty="0" smtClean="0"/>
              <a:t>Global suppliers</a:t>
            </a:r>
          </a:p>
          <a:p>
            <a:pPr lvl="1"/>
            <a:r>
              <a:rPr lang="en-US" dirty="0" smtClean="0"/>
              <a:t>Full-service suppliers</a:t>
            </a:r>
          </a:p>
          <a:p>
            <a:pPr lvl="1"/>
            <a:r>
              <a:rPr lang="en-US" dirty="0" smtClean="0"/>
              <a:t>Systems thinking approach over entire supply chain</a:t>
            </a:r>
          </a:p>
          <a:p>
            <a:r>
              <a:rPr lang="en-US" dirty="0" smtClean="0"/>
              <a:t>World-class performance expectations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r>
              <a:rPr lang="en-US" dirty="0" smtClean="0"/>
              <a:t>Observations on Supply Management Strategy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Few organizations have fully executed complex Phase 3 and Phase 4 strategies</a:t>
            </a:r>
          </a:p>
          <a:p>
            <a:pPr lvl="1"/>
            <a:r>
              <a:rPr lang="en-US" dirty="0" smtClean="0"/>
              <a:t>Relative complexity</a:t>
            </a:r>
          </a:p>
          <a:p>
            <a:pPr lvl="1"/>
            <a:r>
              <a:rPr lang="en-US" dirty="0" smtClean="0"/>
              <a:t>Inadequate resources and commitment</a:t>
            </a:r>
          </a:p>
          <a:p>
            <a:pPr lvl="1"/>
            <a:r>
              <a:rPr lang="en-US" dirty="0" smtClean="0"/>
              <a:t>Lack of supply base optimization effort</a:t>
            </a:r>
          </a:p>
          <a:p>
            <a:pPr lvl="1"/>
            <a:r>
              <a:rPr lang="en-US" dirty="0" smtClean="0"/>
              <a:t>Personnel </a:t>
            </a:r>
            <a:r>
              <a:rPr lang="en-US" dirty="0" smtClean="0"/>
              <a:t>require </a:t>
            </a:r>
            <a:r>
              <a:rPr lang="en-US" dirty="0" smtClean="0"/>
              <a:t>higher level skills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3E56A3-08CD-4E68-AE7B-938B29DF95D5}" type="slidenum">
              <a:rPr lang="en-US" smtClean="0"/>
              <a:pPr>
                <a:defRPr/>
              </a:pPr>
              <a:t>119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4753</Words>
  <Application>Microsoft Office PowerPoint</Application>
  <PresentationFormat>On-screen Show (4:3)</PresentationFormat>
  <Paragraphs>1187</Paragraphs>
  <Slides>119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0" baseType="lpstr">
      <vt:lpstr>Default Design</vt:lpstr>
      <vt:lpstr>Category Strategy Development</vt:lpstr>
      <vt:lpstr>Chapter Overview</vt:lpstr>
      <vt:lpstr>Aligning Objectives</vt:lpstr>
      <vt:lpstr>How Companies Create Shareholder Value</vt:lpstr>
      <vt:lpstr>Integrative Strategy Development</vt:lpstr>
      <vt:lpstr>Integrative Strategy Development</vt:lpstr>
      <vt:lpstr>Integrative Strategy Development</vt:lpstr>
      <vt:lpstr>Components of Integrative Strategy</vt:lpstr>
      <vt:lpstr>Enabling Effective Category Strategies</vt:lpstr>
      <vt:lpstr>Enabling Effective Category Strategies</vt:lpstr>
      <vt:lpstr>Translating Objectives Goals</vt:lpstr>
      <vt:lpstr>Translating Objectives Goals</vt:lpstr>
      <vt:lpstr>Translating Objectives Goals</vt:lpstr>
      <vt:lpstr>Translating Objectives Goals</vt:lpstr>
      <vt:lpstr>What Is a Category Strategy?</vt:lpstr>
      <vt:lpstr>What Is a Category Strategy?</vt:lpstr>
      <vt:lpstr>Job of a Category Manager</vt:lpstr>
      <vt:lpstr>Categories Requiring a Strategy</vt:lpstr>
      <vt:lpstr>Important Outcomes</vt:lpstr>
      <vt:lpstr>Conducting a Spend Analysis</vt:lpstr>
      <vt:lpstr>Conducting a Spend Analysis</vt:lpstr>
      <vt:lpstr>Conducting a Spend Analysis</vt:lpstr>
      <vt:lpstr>Challenges in Conducting a Comprehensive Spend Analysis</vt:lpstr>
      <vt:lpstr>Best Practices in Spend Analysis</vt:lpstr>
      <vt:lpstr>Spend Analysis Spreadsheet</vt:lpstr>
      <vt:lpstr>Sample Spend Categories</vt:lpstr>
      <vt:lpstr>Spend by Category</vt:lpstr>
      <vt:lpstr>Suppliers by Category</vt:lpstr>
      <vt:lpstr>Spend/Supplier by Category</vt:lpstr>
      <vt:lpstr>Percent of Total Spend by Category</vt:lpstr>
      <vt:lpstr>The Strategic Sourcing Process</vt:lpstr>
      <vt:lpstr>Step 1: Build the Team and the Project Charter</vt:lpstr>
      <vt:lpstr>Step 1: Build the Team and the Project Charter</vt:lpstr>
      <vt:lpstr>Step 1: Build the Team and the Project Charter</vt:lpstr>
      <vt:lpstr>Step 1: Build the Team and the Project Charter</vt:lpstr>
      <vt:lpstr>Steps in Identifying Stakeholders</vt:lpstr>
      <vt:lpstr>Steps in Identifying Stakeholders</vt:lpstr>
      <vt:lpstr>Sample Stakeholder Map</vt:lpstr>
      <vt:lpstr>Stakeholder Needs Analysis Tool</vt:lpstr>
      <vt:lpstr>Sample Change Summary</vt:lpstr>
      <vt:lpstr>Level of Commitment Analysis Steps</vt:lpstr>
      <vt:lpstr>Sample Commitment Analysis Model</vt:lpstr>
      <vt:lpstr>Planning for the Team Meeting</vt:lpstr>
      <vt:lpstr>The Meeting Agenda</vt:lpstr>
      <vt:lpstr>Step 2: Conduct Market Intelligence Research on Suppliers</vt:lpstr>
      <vt:lpstr>Step 2: Conduct Market Intelligence Research on Suppliers</vt:lpstr>
      <vt:lpstr>Step 2: Conduct Market Intelligence Research on Suppliers</vt:lpstr>
      <vt:lpstr>Step 2: Conduct Market Intelligence Research on Suppliers</vt:lpstr>
      <vt:lpstr>Porter’s Five Forces Model</vt:lpstr>
      <vt:lpstr>Market Internal Competition</vt:lpstr>
      <vt:lpstr>Threat of New Entrants</vt:lpstr>
      <vt:lpstr>Threat of New Entrants</vt:lpstr>
      <vt:lpstr>Pressure from Substitutes</vt:lpstr>
      <vt:lpstr>Buyer Bargaining Power</vt:lpstr>
      <vt:lpstr>Buyer Bargaining Power</vt:lpstr>
      <vt:lpstr>Supplier Bargaining Power</vt:lpstr>
      <vt:lpstr>Sample SWOT Analysis</vt:lpstr>
      <vt:lpstr>Benchmarks</vt:lpstr>
      <vt:lpstr>Requests for Information (RFIs)</vt:lpstr>
      <vt:lpstr>Value Chain Analysis</vt:lpstr>
      <vt:lpstr>Supplier Research</vt:lpstr>
      <vt:lpstr>Step 3: Strategy Development</vt:lpstr>
      <vt:lpstr>Portfolio Analysis</vt:lpstr>
      <vt:lpstr>Critical Category</vt:lpstr>
      <vt:lpstr>Critical Category</vt:lpstr>
      <vt:lpstr>Critical Category</vt:lpstr>
      <vt:lpstr>Routine Category</vt:lpstr>
      <vt:lpstr>Routine Category</vt:lpstr>
      <vt:lpstr>Routine Category</vt:lpstr>
      <vt:lpstr>Leverage Category</vt:lpstr>
      <vt:lpstr>Leverage Category</vt:lpstr>
      <vt:lpstr>Leverage Category</vt:lpstr>
      <vt:lpstr>Bottleneck Category</vt:lpstr>
      <vt:lpstr>Bottleneck Category</vt:lpstr>
      <vt:lpstr>Bottleneck Category</vt:lpstr>
      <vt:lpstr>Supplier Evaluation</vt:lpstr>
      <vt:lpstr>Supplier Segmentation</vt:lpstr>
      <vt:lpstr>Supplier Segmentation</vt:lpstr>
      <vt:lpstr>Process of Supplier Segmentation</vt:lpstr>
      <vt:lpstr>Process of Supplier Segmentation</vt:lpstr>
      <vt:lpstr>Process of Supplier Segmentation</vt:lpstr>
      <vt:lpstr>Process of Supplier Segmentation</vt:lpstr>
      <vt:lpstr>Segments</vt:lpstr>
      <vt:lpstr>Segments</vt:lpstr>
      <vt:lpstr>Supplier Preference Matrix</vt:lpstr>
      <vt:lpstr>Supplier Segment Rule</vt:lpstr>
      <vt:lpstr>Supplier Selection Scorecards</vt:lpstr>
      <vt:lpstr>Step 4: Contract Negotiation</vt:lpstr>
      <vt:lpstr>Step 4: Contract Negotiation</vt:lpstr>
      <vt:lpstr>Step 4: Contract Negotiation</vt:lpstr>
      <vt:lpstr>Price Analysis</vt:lpstr>
      <vt:lpstr>Effective Competitive Bidding</vt:lpstr>
      <vt:lpstr>Effective Negotiation</vt:lpstr>
      <vt:lpstr>Step 5: Supplier Relationship Management</vt:lpstr>
      <vt:lpstr>Supplier Scorecards</vt:lpstr>
      <vt:lpstr>Elements of the Monitoring Process</vt:lpstr>
      <vt:lpstr>Types of Strategies</vt:lpstr>
      <vt:lpstr>Types of Strategies</vt:lpstr>
      <vt:lpstr>Insourcing/Outsourcing</vt:lpstr>
      <vt:lpstr>Supply Base Optimization</vt:lpstr>
      <vt:lpstr>Supply Risk Management</vt:lpstr>
      <vt:lpstr>Sources of Supply Risk</vt:lpstr>
      <vt:lpstr>Low-Cost Country Sourcing</vt:lpstr>
      <vt:lpstr>Challenges in Low-Cost Country Sourcing</vt:lpstr>
      <vt:lpstr>Longer-Term Supplier Relationships</vt:lpstr>
      <vt:lpstr>Early Supplier Design Involvement</vt:lpstr>
      <vt:lpstr>Supplier Development</vt:lpstr>
      <vt:lpstr>Total Cost of Ownership</vt:lpstr>
      <vt:lpstr>Facilitating E-Reverse Auctions</vt:lpstr>
      <vt:lpstr>Evolving Sourcing Strategies</vt:lpstr>
      <vt:lpstr>Phase 1: Basic Beginnings</vt:lpstr>
      <vt:lpstr>Phase 1: Basic Beginnings</vt:lpstr>
      <vt:lpstr>Phase 2: Moderate Development</vt:lpstr>
      <vt:lpstr>Phase 2: Moderate Development</vt:lpstr>
      <vt:lpstr>Phase 3: Limited Integration</vt:lpstr>
      <vt:lpstr>Phase 3: Limited Integration</vt:lpstr>
      <vt:lpstr>Phase 4: Fully Integrated Supply Chains</vt:lpstr>
      <vt:lpstr>Phase 4: Fully Integrated Supply Chains</vt:lpstr>
      <vt:lpstr>Observations on Supply Management Strategy Evolution</vt:lpstr>
    </vt:vector>
  </TitlesOfParts>
  <Company>Western Illinois University Quad Cities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James L. Patterson, C.P.M., A.P.P.</dc:creator>
  <cp:lastModifiedBy>James L Patterson</cp:lastModifiedBy>
  <cp:revision>174</cp:revision>
  <dcterms:created xsi:type="dcterms:W3CDTF">2007-10-03T17:47:56Z</dcterms:created>
  <dcterms:modified xsi:type="dcterms:W3CDTF">2014-09-04T19:04:04Z</dcterms:modified>
</cp:coreProperties>
</file>